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9" r:id="rId6"/>
    <p:sldId id="282" r:id="rId7"/>
    <p:sldId id="257" r:id="rId8"/>
    <p:sldId id="258" r:id="rId9"/>
    <p:sldId id="259" r:id="rId10"/>
    <p:sldId id="260" r:id="rId11"/>
    <p:sldId id="261" r:id="rId12"/>
    <p:sldId id="262" r:id="rId13"/>
    <p:sldId id="263" r:id="rId14"/>
    <p:sldId id="280" r:id="rId15"/>
    <p:sldId id="264" r:id="rId16"/>
    <p:sldId id="265" r:id="rId17"/>
    <p:sldId id="266" r:id="rId18"/>
    <p:sldId id="281" r:id="rId19"/>
    <p:sldId id="267" r:id="rId20"/>
    <p:sldId id="268" r:id="rId21"/>
    <p:sldId id="269" r:id="rId22"/>
    <p:sldId id="270" r:id="rId23"/>
    <p:sldId id="271" r:id="rId24"/>
    <p:sldId id="272" r:id="rId25"/>
    <p:sldId id="273" r:id="rId26"/>
    <p:sldId id="283" r:id="rId27"/>
    <p:sldId id="274" r:id="rId28"/>
    <p:sldId id="275" r:id="rId29"/>
    <p:sldId id="276" r:id="rId30"/>
    <p:sldId id="277" r:id="rId31"/>
    <p:sldId id="278" r:id="rId3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38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2F9E9-94C1-41FE-8F65-09DE842970D4}" v="134" dt="2020-03-13T12:26:00.953"/>
    <p1510:client id="{BE332EBB-262E-3B9B-2B7A-1726A5D46922}" v="2" dt="2020-03-17T18:59:58.683"/>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Normaali tyyli 2 - Korostu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53" d="100"/>
          <a:sy n="53" d="100"/>
        </p:scale>
        <p:origin x="9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ykänen Leena" userId="S::leena.nykanen@pirkanmaa.fi::61afb792-b9b6-42a8-9001-778a4982ba7e" providerId="AD" clId="Web-{BE332EBB-262E-3B9B-2B7A-1726A5D46922}"/>
    <pc:docChg chg="modSld">
      <pc:chgData name="Nykänen Leena" userId="S::leena.nykanen@pirkanmaa.fi::61afb792-b9b6-42a8-9001-778a4982ba7e" providerId="AD" clId="Web-{BE332EBB-262E-3B9B-2B7A-1726A5D46922}" dt="2020-03-17T18:59:58.683" v="1" actId="1076"/>
      <pc:docMkLst>
        <pc:docMk/>
      </pc:docMkLst>
      <pc:sldChg chg="modSp">
        <pc:chgData name="Nykänen Leena" userId="S::leena.nykanen@pirkanmaa.fi::61afb792-b9b6-42a8-9001-778a4982ba7e" providerId="AD" clId="Web-{BE332EBB-262E-3B9B-2B7A-1726A5D46922}" dt="2020-03-17T18:59:58.683" v="1" actId="1076"/>
        <pc:sldMkLst>
          <pc:docMk/>
          <pc:sldMk cId="3692815649" sldId="271"/>
        </pc:sldMkLst>
        <pc:spChg chg="mod">
          <ac:chgData name="Nykänen Leena" userId="S::leena.nykanen@pirkanmaa.fi::61afb792-b9b6-42a8-9001-778a4982ba7e" providerId="AD" clId="Web-{BE332EBB-262E-3B9B-2B7A-1726A5D46922}" dt="2020-03-17T18:59:58.683" v="1" actId="1076"/>
          <ac:spMkLst>
            <pc:docMk/>
            <pc:sldMk cId="3692815649" sldId="271"/>
            <ac:spMk id="3" creationId="{3E816218-5095-4AA4-8CA2-3EED554DC968}"/>
          </ac:spMkLst>
        </pc:spChg>
      </pc:sldChg>
    </pc:docChg>
  </pc:docChgLst>
  <pc:docChgLst>
    <pc:chgData name="Nykänen Leena" userId="61afb792-b9b6-42a8-9001-778a4982ba7e" providerId="ADAL" clId="{6B32F9E9-94C1-41FE-8F65-09DE842970D4}"/>
    <pc:docChg chg="undo custSel addSld delSld modSld">
      <pc:chgData name="Nykänen Leena" userId="61afb792-b9b6-42a8-9001-778a4982ba7e" providerId="ADAL" clId="{6B32F9E9-94C1-41FE-8F65-09DE842970D4}" dt="2020-03-13T12:26:09.128" v="31034" actId="1076"/>
      <pc:docMkLst>
        <pc:docMk/>
      </pc:docMkLst>
      <pc:sldChg chg="modSp">
        <pc:chgData name="Nykänen Leena" userId="61afb792-b9b6-42a8-9001-778a4982ba7e" providerId="ADAL" clId="{6B32F9E9-94C1-41FE-8F65-09DE842970D4}" dt="2020-03-12T15:11:49.442" v="29313" actId="20577"/>
        <pc:sldMkLst>
          <pc:docMk/>
          <pc:sldMk cId="1463224697" sldId="257"/>
        </pc:sldMkLst>
        <pc:spChg chg="mod">
          <ac:chgData name="Nykänen Leena" userId="61afb792-b9b6-42a8-9001-778a4982ba7e" providerId="ADAL" clId="{6B32F9E9-94C1-41FE-8F65-09DE842970D4}" dt="2020-03-09T14:11:47.267" v="21291" actId="27636"/>
          <ac:spMkLst>
            <pc:docMk/>
            <pc:sldMk cId="1463224697" sldId="257"/>
            <ac:spMk id="4" creationId="{63466493-3479-48A6-902F-277FFDE32AD1}"/>
          </ac:spMkLst>
        </pc:spChg>
        <pc:spChg chg="mod">
          <ac:chgData name="Nykänen Leena" userId="61afb792-b9b6-42a8-9001-778a4982ba7e" providerId="ADAL" clId="{6B32F9E9-94C1-41FE-8F65-09DE842970D4}" dt="2020-03-12T15:11:49.442" v="29313" actId="20577"/>
          <ac:spMkLst>
            <pc:docMk/>
            <pc:sldMk cId="1463224697" sldId="257"/>
            <ac:spMk id="5" creationId="{561EEF5C-2D84-491F-A768-A9D0E030F9DB}"/>
          </ac:spMkLst>
        </pc:spChg>
        <pc:spChg chg="mod">
          <ac:chgData name="Nykänen Leena" userId="61afb792-b9b6-42a8-9001-778a4982ba7e" providerId="ADAL" clId="{6B32F9E9-94C1-41FE-8F65-09DE842970D4}" dt="2020-02-27T12:04:07.568" v="5294" actId="1076"/>
          <ac:spMkLst>
            <pc:docMk/>
            <pc:sldMk cId="1463224697" sldId="257"/>
            <ac:spMk id="6" creationId="{304CF270-FD9D-4150-818E-9F02C4CE1B5A}"/>
          </ac:spMkLst>
        </pc:spChg>
      </pc:sldChg>
      <pc:sldChg chg="modSp">
        <pc:chgData name="Nykänen Leena" userId="61afb792-b9b6-42a8-9001-778a4982ba7e" providerId="ADAL" clId="{6B32F9E9-94C1-41FE-8F65-09DE842970D4}" dt="2020-03-12T15:23:29.612" v="29466" actId="20577"/>
        <pc:sldMkLst>
          <pc:docMk/>
          <pc:sldMk cId="468692447" sldId="258"/>
        </pc:sldMkLst>
        <pc:spChg chg="mod">
          <ac:chgData name="Nykänen Leena" userId="61afb792-b9b6-42a8-9001-778a4982ba7e" providerId="ADAL" clId="{6B32F9E9-94C1-41FE-8F65-09DE842970D4}" dt="2020-03-10T09:36:46.116" v="22008" actId="20577"/>
          <ac:spMkLst>
            <pc:docMk/>
            <pc:sldMk cId="468692447" sldId="258"/>
            <ac:spMk id="4" creationId="{63466493-3479-48A6-902F-277FFDE32AD1}"/>
          </ac:spMkLst>
        </pc:spChg>
        <pc:spChg chg="mod">
          <ac:chgData name="Nykänen Leena" userId="61afb792-b9b6-42a8-9001-778a4982ba7e" providerId="ADAL" clId="{6B32F9E9-94C1-41FE-8F65-09DE842970D4}" dt="2020-03-12T15:23:29.612" v="29466" actId="20577"/>
          <ac:spMkLst>
            <pc:docMk/>
            <pc:sldMk cId="468692447" sldId="258"/>
            <ac:spMk id="5" creationId="{561EEF5C-2D84-491F-A768-A9D0E030F9DB}"/>
          </ac:spMkLst>
        </pc:spChg>
        <pc:spChg chg="mod">
          <ac:chgData name="Nykänen Leena" userId="61afb792-b9b6-42a8-9001-778a4982ba7e" providerId="ADAL" clId="{6B32F9E9-94C1-41FE-8F65-09DE842970D4}" dt="2020-02-27T12:04:04.281" v="5293" actId="1076"/>
          <ac:spMkLst>
            <pc:docMk/>
            <pc:sldMk cId="468692447" sldId="258"/>
            <ac:spMk id="6" creationId="{304CF270-FD9D-4150-818E-9F02C4CE1B5A}"/>
          </ac:spMkLst>
        </pc:spChg>
      </pc:sldChg>
      <pc:sldChg chg="modSp">
        <pc:chgData name="Nykänen Leena" userId="61afb792-b9b6-42a8-9001-778a4982ba7e" providerId="ADAL" clId="{6B32F9E9-94C1-41FE-8F65-09DE842970D4}" dt="2020-03-12T15:07:51.634" v="29288" actId="20577"/>
        <pc:sldMkLst>
          <pc:docMk/>
          <pc:sldMk cId="3172888704" sldId="259"/>
        </pc:sldMkLst>
        <pc:spChg chg="mod">
          <ac:chgData name="Nykänen Leena" userId="61afb792-b9b6-42a8-9001-778a4982ba7e" providerId="ADAL" clId="{6B32F9E9-94C1-41FE-8F65-09DE842970D4}" dt="2020-03-12T15:07:51.634" v="29288" actId="20577"/>
          <ac:spMkLst>
            <pc:docMk/>
            <pc:sldMk cId="3172888704" sldId="259"/>
            <ac:spMk id="5" creationId="{561EEF5C-2D84-491F-A768-A9D0E030F9DB}"/>
          </ac:spMkLst>
        </pc:spChg>
        <pc:spChg chg="mod">
          <ac:chgData name="Nykänen Leena" userId="61afb792-b9b6-42a8-9001-778a4982ba7e" providerId="ADAL" clId="{6B32F9E9-94C1-41FE-8F65-09DE842970D4}" dt="2020-02-27T12:03:59.120" v="5291" actId="1076"/>
          <ac:spMkLst>
            <pc:docMk/>
            <pc:sldMk cId="3172888704" sldId="259"/>
            <ac:spMk id="6" creationId="{304CF270-FD9D-4150-818E-9F02C4CE1B5A}"/>
          </ac:spMkLst>
        </pc:spChg>
      </pc:sldChg>
      <pc:sldChg chg="modSp">
        <pc:chgData name="Nykänen Leena" userId="61afb792-b9b6-42a8-9001-778a4982ba7e" providerId="ADAL" clId="{6B32F9E9-94C1-41FE-8F65-09DE842970D4}" dt="2020-03-12T15:07:29.481" v="29280" actId="20577"/>
        <pc:sldMkLst>
          <pc:docMk/>
          <pc:sldMk cId="1410468537" sldId="260"/>
        </pc:sldMkLst>
        <pc:spChg chg="mod">
          <ac:chgData name="Nykänen Leena" userId="61afb792-b9b6-42a8-9001-778a4982ba7e" providerId="ADAL" clId="{6B32F9E9-94C1-41FE-8F65-09DE842970D4}" dt="2020-03-12T11:45:52.696" v="25579" actId="20577"/>
          <ac:spMkLst>
            <pc:docMk/>
            <pc:sldMk cId="1410468537" sldId="260"/>
            <ac:spMk id="4" creationId="{63466493-3479-48A6-902F-277FFDE32AD1}"/>
          </ac:spMkLst>
        </pc:spChg>
        <pc:spChg chg="mod">
          <ac:chgData name="Nykänen Leena" userId="61afb792-b9b6-42a8-9001-778a4982ba7e" providerId="ADAL" clId="{6B32F9E9-94C1-41FE-8F65-09DE842970D4}" dt="2020-03-12T15:07:29.481" v="29280" actId="20577"/>
          <ac:spMkLst>
            <pc:docMk/>
            <pc:sldMk cId="1410468537" sldId="260"/>
            <ac:spMk id="5" creationId="{561EEF5C-2D84-491F-A768-A9D0E030F9DB}"/>
          </ac:spMkLst>
        </pc:spChg>
        <pc:spChg chg="mod">
          <ac:chgData name="Nykänen Leena" userId="61afb792-b9b6-42a8-9001-778a4982ba7e" providerId="ADAL" clId="{6B32F9E9-94C1-41FE-8F65-09DE842970D4}" dt="2020-02-27T12:03:55.888" v="5290" actId="1076"/>
          <ac:spMkLst>
            <pc:docMk/>
            <pc:sldMk cId="1410468537" sldId="260"/>
            <ac:spMk id="6" creationId="{304CF270-FD9D-4150-818E-9F02C4CE1B5A}"/>
          </ac:spMkLst>
        </pc:spChg>
      </pc:sldChg>
      <pc:sldChg chg="modSp">
        <pc:chgData name="Nykänen Leena" userId="61afb792-b9b6-42a8-9001-778a4982ba7e" providerId="ADAL" clId="{6B32F9E9-94C1-41FE-8F65-09DE842970D4}" dt="2020-03-12T15:06:24.258" v="29247" actId="20577"/>
        <pc:sldMkLst>
          <pc:docMk/>
          <pc:sldMk cId="3435615860" sldId="261"/>
        </pc:sldMkLst>
        <pc:spChg chg="mod">
          <ac:chgData name="Nykänen Leena" userId="61afb792-b9b6-42a8-9001-778a4982ba7e" providerId="ADAL" clId="{6B32F9E9-94C1-41FE-8F65-09DE842970D4}" dt="2020-03-12T08:56:54.504" v="24999" actId="20577"/>
          <ac:spMkLst>
            <pc:docMk/>
            <pc:sldMk cId="3435615860" sldId="261"/>
            <ac:spMk id="4" creationId="{63466493-3479-48A6-902F-277FFDE32AD1}"/>
          </ac:spMkLst>
        </pc:spChg>
        <pc:spChg chg="mod">
          <ac:chgData name="Nykänen Leena" userId="61afb792-b9b6-42a8-9001-778a4982ba7e" providerId="ADAL" clId="{6B32F9E9-94C1-41FE-8F65-09DE842970D4}" dt="2020-03-12T15:06:24.258" v="29247" actId="20577"/>
          <ac:spMkLst>
            <pc:docMk/>
            <pc:sldMk cId="3435615860" sldId="261"/>
            <ac:spMk id="5" creationId="{561EEF5C-2D84-491F-A768-A9D0E030F9DB}"/>
          </ac:spMkLst>
        </pc:spChg>
        <pc:spChg chg="mod">
          <ac:chgData name="Nykänen Leena" userId="61afb792-b9b6-42a8-9001-778a4982ba7e" providerId="ADAL" clId="{6B32F9E9-94C1-41FE-8F65-09DE842970D4}" dt="2020-02-27T12:03:51.400" v="5289" actId="1076"/>
          <ac:spMkLst>
            <pc:docMk/>
            <pc:sldMk cId="3435615860" sldId="261"/>
            <ac:spMk id="6" creationId="{304CF270-FD9D-4150-818E-9F02C4CE1B5A}"/>
          </ac:spMkLst>
        </pc:spChg>
      </pc:sldChg>
      <pc:sldChg chg="modSp">
        <pc:chgData name="Nykänen Leena" userId="61afb792-b9b6-42a8-9001-778a4982ba7e" providerId="ADAL" clId="{6B32F9E9-94C1-41FE-8F65-09DE842970D4}" dt="2020-03-12T14:57:30.202" v="28781" actId="20577"/>
        <pc:sldMkLst>
          <pc:docMk/>
          <pc:sldMk cId="1261012287" sldId="262"/>
        </pc:sldMkLst>
        <pc:spChg chg="mod">
          <ac:chgData name="Nykänen Leena" userId="61afb792-b9b6-42a8-9001-778a4982ba7e" providerId="ADAL" clId="{6B32F9E9-94C1-41FE-8F65-09DE842970D4}" dt="2020-03-12T09:00:47.980" v="25000" actId="404"/>
          <ac:spMkLst>
            <pc:docMk/>
            <pc:sldMk cId="1261012287" sldId="262"/>
            <ac:spMk id="4" creationId="{63466493-3479-48A6-902F-277FFDE32AD1}"/>
          </ac:spMkLst>
        </pc:spChg>
        <pc:spChg chg="mod">
          <ac:chgData name="Nykänen Leena" userId="61afb792-b9b6-42a8-9001-778a4982ba7e" providerId="ADAL" clId="{6B32F9E9-94C1-41FE-8F65-09DE842970D4}" dt="2020-03-12T14:57:30.202" v="28781" actId="20577"/>
          <ac:spMkLst>
            <pc:docMk/>
            <pc:sldMk cId="1261012287" sldId="262"/>
            <ac:spMk id="5" creationId="{561EEF5C-2D84-491F-A768-A9D0E030F9DB}"/>
          </ac:spMkLst>
        </pc:spChg>
        <pc:spChg chg="mod">
          <ac:chgData name="Nykänen Leena" userId="61afb792-b9b6-42a8-9001-778a4982ba7e" providerId="ADAL" clId="{6B32F9E9-94C1-41FE-8F65-09DE842970D4}" dt="2020-02-27T12:03:48.023" v="5288" actId="1076"/>
          <ac:spMkLst>
            <pc:docMk/>
            <pc:sldMk cId="1261012287" sldId="262"/>
            <ac:spMk id="6" creationId="{304CF270-FD9D-4150-818E-9F02C4CE1B5A}"/>
          </ac:spMkLst>
        </pc:spChg>
      </pc:sldChg>
      <pc:sldChg chg="modSp">
        <pc:chgData name="Nykänen Leena" userId="61afb792-b9b6-42a8-9001-778a4982ba7e" providerId="ADAL" clId="{6B32F9E9-94C1-41FE-8F65-09DE842970D4}" dt="2020-03-12T15:02:59.721" v="29228" actId="20577"/>
        <pc:sldMkLst>
          <pc:docMk/>
          <pc:sldMk cId="1506254204" sldId="263"/>
        </pc:sldMkLst>
        <pc:spChg chg="mod">
          <ac:chgData name="Nykänen Leena" userId="61afb792-b9b6-42a8-9001-778a4982ba7e" providerId="ADAL" clId="{6B32F9E9-94C1-41FE-8F65-09DE842970D4}" dt="2020-03-12T15:02:38.874" v="29170" actId="20577"/>
          <ac:spMkLst>
            <pc:docMk/>
            <pc:sldMk cId="1506254204" sldId="263"/>
            <ac:spMk id="4" creationId="{63466493-3479-48A6-902F-277FFDE32AD1}"/>
          </ac:spMkLst>
        </pc:spChg>
        <pc:spChg chg="mod">
          <ac:chgData name="Nykänen Leena" userId="61afb792-b9b6-42a8-9001-778a4982ba7e" providerId="ADAL" clId="{6B32F9E9-94C1-41FE-8F65-09DE842970D4}" dt="2020-03-12T15:02:59.721" v="29228" actId="20577"/>
          <ac:spMkLst>
            <pc:docMk/>
            <pc:sldMk cId="1506254204" sldId="263"/>
            <ac:spMk id="5" creationId="{561EEF5C-2D84-491F-A768-A9D0E030F9DB}"/>
          </ac:spMkLst>
        </pc:spChg>
        <pc:spChg chg="mod">
          <ac:chgData name="Nykänen Leena" userId="61afb792-b9b6-42a8-9001-778a4982ba7e" providerId="ADAL" clId="{6B32F9E9-94C1-41FE-8F65-09DE842970D4}" dt="2020-02-27T12:03:42.872" v="5287" actId="1076"/>
          <ac:spMkLst>
            <pc:docMk/>
            <pc:sldMk cId="1506254204" sldId="263"/>
            <ac:spMk id="6" creationId="{304CF270-FD9D-4150-818E-9F02C4CE1B5A}"/>
          </ac:spMkLst>
        </pc:spChg>
      </pc:sldChg>
      <pc:sldChg chg="modSp">
        <pc:chgData name="Nykänen Leena" userId="61afb792-b9b6-42a8-9001-778a4982ba7e" providerId="ADAL" clId="{6B32F9E9-94C1-41FE-8F65-09DE842970D4}" dt="2020-03-12T14:57:09.915" v="28774" actId="20577"/>
        <pc:sldMkLst>
          <pc:docMk/>
          <pc:sldMk cId="492219014" sldId="264"/>
        </pc:sldMkLst>
        <pc:spChg chg="mod">
          <ac:chgData name="Nykänen Leena" userId="61afb792-b9b6-42a8-9001-778a4982ba7e" providerId="ADAL" clId="{6B32F9E9-94C1-41FE-8F65-09DE842970D4}" dt="2020-03-12T08:07:10.012" v="23526" actId="404"/>
          <ac:spMkLst>
            <pc:docMk/>
            <pc:sldMk cId="492219014" sldId="264"/>
            <ac:spMk id="2" creationId="{ED763EB2-84F5-4688-AB14-4253DC96252F}"/>
          </ac:spMkLst>
        </pc:spChg>
        <pc:spChg chg="mod">
          <ac:chgData name="Nykänen Leena" userId="61afb792-b9b6-42a8-9001-778a4982ba7e" providerId="ADAL" clId="{6B32F9E9-94C1-41FE-8F65-09DE842970D4}" dt="2020-03-12T08:19:01.635" v="24440" actId="20577"/>
          <ac:spMkLst>
            <pc:docMk/>
            <pc:sldMk cId="492219014" sldId="264"/>
            <ac:spMk id="4" creationId="{63466493-3479-48A6-902F-277FFDE32AD1}"/>
          </ac:spMkLst>
        </pc:spChg>
        <pc:spChg chg="mod">
          <ac:chgData name="Nykänen Leena" userId="61afb792-b9b6-42a8-9001-778a4982ba7e" providerId="ADAL" clId="{6B32F9E9-94C1-41FE-8F65-09DE842970D4}" dt="2020-03-12T14:57:09.915" v="28774" actId="20577"/>
          <ac:spMkLst>
            <pc:docMk/>
            <pc:sldMk cId="492219014" sldId="264"/>
            <ac:spMk id="5" creationId="{561EEF5C-2D84-491F-A768-A9D0E030F9DB}"/>
          </ac:spMkLst>
        </pc:spChg>
        <pc:spChg chg="mod">
          <ac:chgData name="Nykänen Leena" userId="61afb792-b9b6-42a8-9001-778a4982ba7e" providerId="ADAL" clId="{6B32F9E9-94C1-41FE-8F65-09DE842970D4}" dt="2020-02-27T12:03:39.544" v="5286" actId="1076"/>
          <ac:spMkLst>
            <pc:docMk/>
            <pc:sldMk cId="492219014" sldId="264"/>
            <ac:spMk id="6" creationId="{304CF270-FD9D-4150-818E-9F02C4CE1B5A}"/>
          </ac:spMkLst>
        </pc:spChg>
      </pc:sldChg>
      <pc:sldChg chg="modSp">
        <pc:chgData name="Nykänen Leena" userId="61afb792-b9b6-42a8-9001-778a4982ba7e" providerId="ADAL" clId="{6B32F9E9-94C1-41FE-8F65-09DE842970D4}" dt="2020-03-12T14:56:05.829" v="28758" actId="20577"/>
        <pc:sldMkLst>
          <pc:docMk/>
          <pc:sldMk cId="1905283649" sldId="265"/>
        </pc:sldMkLst>
        <pc:spChg chg="mod">
          <ac:chgData name="Nykänen Leena" userId="61afb792-b9b6-42a8-9001-778a4982ba7e" providerId="ADAL" clId="{6B32F9E9-94C1-41FE-8F65-09DE842970D4}" dt="2020-03-12T09:19:10.841" v="25310" actId="207"/>
          <ac:spMkLst>
            <pc:docMk/>
            <pc:sldMk cId="1905283649" sldId="265"/>
            <ac:spMk id="4" creationId="{63466493-3479-48A6-902F-277FFDE32AD1}"/>
          </ac:spMkLst>
        </pc:spChg>
        <pc:spChg chg="mod">
          <ac:chgData name="Nykänen Leena" userId="61afb792-b9b6-42a8-9001-778a4982ba7e" providerId="ADAL" clId="{6B32F9E9-94C1-41FE-8F65-09DE842970D4}" dt="2020-03-12T14:56:05.829" v="28758" actId="20577"/>
          <ac:spMkLst>
            <pc:docMk/>
            <pc:sldMk cId="1905283649" sldId="265"/>
            <ac:spMk id="5" creationId="{561EEF5C-2D84-491F-A768-A9D0E030F9DB}"/>
          </ac:spMkLst>
        </pc:spChg>
        <pc:spChg chg="mod">
          <ac:chgData name="Nykänen Leena" userId="61afb792-b9b6-42a8-9001-778a4982ba7e" providerId="ADAL" clId="{6B32F9E9-94C1-41FE-8F65-09DE842970D4}" dt="2020-02-27T12:03:35.088" v="5285" actId="1076"/>
          <ac:spMkLst>
            <pc:docMk/>
            <pc:sldMk cId="1905283649" sldId="265"/>
            <ac:spMk id="6" creationId="{304CF270-FD9D-4150-818E-9F02C4CE1B5A}"/>
          </ac:spMkLst>
        </pc:spChg>
      </pc:sldChg>
      <pc:sldChg chg="modSp">
        <pc:chgData name="Nykänen Leena" userId="61afb792-b9b6-42a8-9001-778a4982ba7e" providerId="ADAL" clId="{6B32F9E9-94C1-41FE-8F65-09DE842970D4}" dt="2020-03-12T12:36:46.753" v="27046" actId="20577"/>
        <pc:sldMkLst>
          <pc:docMk/>
          <pc:sldMk cId="526822184" sldId="266"/>
        </pc:sldMkLst>
        <pc:spChg chg="mod">
          <ac:chgData name="Nykänen Leena" userId="61afb792-b9b6-42a8-9001-778a4982ba7e" providerId="ADAL" clId="{6B32F9E9-94C1-41FE-8F65-09DE842970D4}" dt="2020-03-12T11:49:14.866" v="25771" actId="20577"/>
          <ac:spMkLst>
            <pc:docMk/>
            <pc:sldMk cId="526822184" sldId="266"/>
            <ac:spMk id="4" creationId="{63466493-3479-48A6-902F-277FFDE32AD1}"/>
          </ac:spMkLst>
        </pc:spChg>
        <pc:spChg chg="mod">
          <ac:chgData name="Nykänen Leena" userId="61afb792-b9b6-42a8-9001-778a4982ba7e" providerId="ADAL" clId="{6B32F9E9-94C1-41FE-8F65-09DE842970D4}" dt="2020-03-12T12:36:46.753" v="27046" actId="20577"/>
          <ac:spMkLst>
            <pc:docMk/>
            <pc:sldMk cId="526822184" sldId="266"/>
            <ac:spMk id="5" creationId="{561EEF5C-2D84-491F-A768-A9D0E030F9DB}"/>
          </ac:spMkLst>
        </pc:spChg>
        <pc:spChg chg="mod">
          <ac:chgData name="Nykänen Leena" userId="61afb792-b9b6-42a8-9001-778a4982ba7e" providerId="ADAL" clId="{6B32F9E9-94C1-41FE-8F65-09DE842970D4}" dt="2020-02-27T12:03:31.112" v="5284" actId="1076"/>
          <ac:spMkLst>
            <pc:docMk/>
            <pc:sldMk cId="526822184" sldId="266"/>
            <ac:spMk id="6" creationId="{304CF270-FD9D-4150-818E-9F02C4CE1B5A}"/>
          </ac:spMkLst>
        </pc:spChg>
      </pc:sldChg>
      <pc:sldChg chg="modSp">
        <pc:chgData name="Nykänen Leena" userId="61afb792-b9b6-42a8-9001-778a4982ba7e" providerId="ADAL" clId="{6B32F9E9-94C1-41FE-8F65-09DE842970D4}" dt="2020-03-13T12:26:09.128" v="31034" actId="1076"/>
        <pc:sldMkLst>
          <pc:docMk/>
          <pc:sldMk cId="1008969366" sldId="267"/>
        </pc:sldMkLst>
        <pc:spChg chg="mod">
          <ac:chgData name="Nykänen Leena" userId="61afb792-b9b6-42a8-9001-778a4982ba7e" providerId="ADAL" clId="{6B32F9E9-94C1-41FE-8F65-09DE842970D4}" dt="2020-03-13T12:15:46.118" v="31025" actId="20577"/>
          <ac:spMkLst>
            <pc:docMk/>
            <pc:sldMk cId="1008969366" sldId="267"/>
            <ac:spMk id="5" creationId="{561EEF5C-2D84-491F-A768-A9D0E030F9DB}"/>
          </ac:spMkLst>
        </pc:spChg>
        <pc:spChg chg="mod">
          <ac:chgData name="Nykänen Leena" userId="61afb792-b9b6-42a8-9001-778a4982ba7e" providerId="ADAL" clId="{6B32F9E9-94C1-41FE-8F65-09DE842970D4}" dt="2020-03-13T12:26:09.128" v="31034" actId="1076"/>
          <ac:spMkLst>
            <pc:docMk/>
            <pc:sldMk cId="1008969366" sldId="267"/>
            <ac:spMk id="6" creationId="{304CF270-FD9D-4150-818E-9F02C4CE1B5A}"/>
          </ac:spMkLst>
        </pc:spChg>
      </pc:sldChg>
      <pc:sldChg chg="modSp">
        <pc:chgData name="Nykänen Leena" userId="61afb792-b9b6-42a8-9001-778a4982ba7e" providerId="ADAL" clId="{6B32F9E9-94C1-41FE-8F65-09DE842970D4}" dt="2020-03-13T12:25:51.160" v="31030" actId="1076"/>
        <pc:sldMkLst>
          <pc:docMk/>
          <pc:sldMk cId="3954171110" sldId="268"/>
        </pc:sldMkLst>
        <pc:spChg chg="mod">
          <ac:chgData name="Nykänen Leena" userId="61afb792-b9b6-42a8-9001-778a4982ba7e" providerId="ADAL" clId="{6B32F9E9-94C1-41FE-8F65-09DE842970D4}" dt="2020-03-13T08:43:30.937" v="31024" actId="27636"/>
          <ac:spMkLst>
            <pc:docMk/>
            <pc:sldMk cId="3954171110" sldId="268"/>
            <ac:spMk id="4" creationId="{63466493-3479-48A6-902F-277FFDE32AD1}"/>
          </ac:spMkLst>
        </pc:spChg>
        <pc:spChg chg="mod">
          <ac:chgData name="Nykänen Leena" userId="61afb792-b9b6-42a8-9001-778a4982ba7e" providerId="ADAL" clId="{6B32F9E9-94C1-41FE-8F65-09DE842970D4}" dt="2020-03-13T08:39:48.165" v="30510" actId="20577"/>
          <ac:spMkLst>
            <pc:docMk/>
            <pc:sldMk cId="3954171110" sldId="268"/>
            <ac:spMk id="5" creationId="{561EEF5C-2D84-491F-A768-A9D0E030F9DB}"/>
          </ac:spMkLst>
        </pc:spChg>
        <pc:spChg chg="mod">
          <ac:chgData name="Nykänen Leena" userId="61afb792-b9b6-42a8-9001-778a4982ba7e" providerId="ADAL" clId="{6B32F9E9-94C1-41FE-8F65-09DE842970D4}" dt="2020-03-13T12:25:51.160" v="31030" actId="1076"/>
          <ac:spMkLst>
            <pc:docMk/>
            <pc:sldMk cId="3954171110" sldId="268"/>
            <ac:spMk id="6" creationId="{304CF270-FD9D-4150-818E-9F02C4CE1B5A}"/>
          </ac:spMkLst>
        </pc:spChg>
      </pc:sldChg>
      <pc:sldChg chg="modSp">
        <pc:chgData name="Nykänen Leena" userId="61afb792-b9b6-42a8-9001-778a4982ba7e" providerId="ADAL" clId="{6B32F9E9-94C1-41FE-8F65-09DE842970D4}" dt="2020-03-12T12:43:32.544" v="27071" actId="20577"/>
        <pc:sldMkLst>
          <pc:docMk/>
          <pc:sldMk cId="2424353528" sldId="269"/>
        </pc:sldMkLst>
        <pc:spChg chg="mod">
          <ac:chgData name="Nykänen Leena" userId="61afb792-b9b6-42a8-9001-778a4982ba7e" providerId="ADAL" clId="{6B32F9E9-94C1-41FE-8F65-09DE842970D4}" dt="2020-03-12T12:39:54.796" v="27047" actId="404"/>
          <ac:spMkLst>
            <pc:docMk/>
            <pc:sldMk cId="2424353528" sldId="269"/>
            <ac:spMk id="4" creationId="{63466493-3479-48A6-902F-277FFDE32AD1}"/>
          </ac:spMkLst>
        </pc:spChg>
        <pc:spChg chg="mod">
          <ac:chgData name="Nykänen Leena" userId="61afb792-b9b6-42a8-9001-778a4982ba7e" providerId="ADAL" clId="{6B32F9E9-94C1-41FE-8F65-09DE842970D4}" dt="2020-03-12T12:43:32.544" v="27071" actId="20577"/>
          <ac:spMkLst>
            <pc:docMk/>
            <pc:sldMk cId="2424353528" sldId="269"/>
            <ac:spMk id="5" creationId="{561EEF5C-2D84-491F-A768-A9D0E030F9DB}"/>
          </ac:spMkLst>
        </pc:spChg>
        <pc:spChg chg="mod">
          <ac:chgData name="Nykänen Leena" userId="61afb792-b9b6-42a8-9001-778a4982ba7e" providerId="ADAL" clId="{6B32F9E9-94C1-41FE-8F65-09DE842970D4}" dt="2020-02-27T12:03:15.863" v="5281" actId="1076"/>
          <ac:spMkLst>
            <pc:docMk/>
            <pc:sldMk cId="2424353528" sldId="269"/>
            <ac:spMk id="6" creationId="{304CF270-FD9D-4150-818E-9F02C4CE1B5A}"/>
          </ac:spMkLst>
        </pc:spChg>
        <pc:spChg chg="mod">
          <ac:chgData name="Nykänen Leena" userId="61afb792-b9b6-42a8-9001-778a4982ba7e" providerId="ADAL" clId="{6B32F9E9-94C1-41FE-8F65-09DE842970D4}" dt="2020-02-27T11:57:33.398" v="5153" actId="14100"/>
          <ac:spMkLst>
            <pc:docMk/>
            <pc:sldMk cId="2424353528" sldId="269"/>
            <ac:spMk id="7" creationId="{5B76AAC4-84FC-4F8C-B5D8-5DDAD8DF57B1}"/>
          </ac:spMkLst>
        </pc:spChg>
      </pc:sldChg>
      <pc:sldChg chg="modSp">
        <pc:chgData name="Nykänen Leena" userId="61afb792-b9b6-42a8-9001-778a4982ba7e" providerId="ADAL" clId="{6B32F9E9-94C1-41FE-8F65-09DE842970D4}" dt="2020-03-12T12:20:12.556" v="26917" actId="20577"/>
        <pc:sldMkLst>
          <pc:docMk/>
          <pc:sldMk cId="3449854727" sldId="270"/>
        </pc:sldMkLst>
        <pc:spChg chg="mod">
          <ac:chgData name="Nykänen Leena" userId="61afb792-b9b6-42a8-9001-778a4982ba7e" providerId="ADAL" clId="{6B32F9E9-94C1-41FE-8F65-09DE842970D4}" dt="2020-03-12T12:13:19.128" v="26820" actId="20577"/>
          <ac:spMkLst>
            <pc:docMk/>
            <pc:sldMk cId="3449854727" sldId="270"/>
            <ac:spMk id="4" creationId="{63466493-3479-48A6-902F-277FFDE32AD1}"/>
          </ac:spMkLst>
        </pc:spChg>
        <pc:spChg chg="mod">
          <ac:chgData name="Nykänen Leena" userId="61afb792-b9b6-42a8-9001-778a4982ba7e" providerId="ADAL" clId="{6B32F9E9-94C1-41FE-8F65-09DE842970D4}" dt="2020-03-12T12:20:12.556" v="26917" actId="20577"/>
          <ac:spMkLst>
            <pc:docMk/>
            <pc:sldMk cId="3449854727" sldId="270"/>
            <ac:spMk id="5" creationId="{561EEF5C-2D84-491F-A768-A9D0E030F9DB}"/>
          </ac:spMkLst>
        </pc:spChg>
        <pc:spChg chg="mod">
          <ac:chgData name="Nykänen Leena" userId="61afb792-b9b6-42a8-9001-778a4982ba7e" providerId="ADAL" clId="{6B32F9E9-94C1-41FE-8F65-09DE842970D4}" dt="2020-02-27T12:03:07.768" v="5279" actId="1076"/>
          <ac:spMkLst>
            <pc:docMk/>
            <pc:sldMk cId="3449854727" sldId="270"/>
            <ac:spMk id="6" creationId="{304CF270-FD9D-4150-818E-9F02C4CE1B5A}"/>
          </ac:spMkLst>
        </pc:spChg>
        <pc:spChg chg="mod">
          <ac:chgData name="Nykänen Leena" userId="61afb792-b9b6-42a8-9001-778a4982ba7e" providerId="ADAL" clId="{6B32F9E9-94C1-41FE-8F65-09DE842970D4}" dt="2020-02-27T11:58:13.557" v="5163" actId="14100"/>
          <ac:spMkLst>
            <pc:docMk/>
            <pc:sldMk cId="3449854727" sldId="270"/>
            <ac:spMk id="7" creationId="{5B76AAC4-84FC-4F8C-B5D8-5DDAD8DF57B1}"/>
          </ac:spMkLst>
        </pc:spChg>
      </pc:sldChg>
      <pc:sldChg chg="addSp modSp">
        <pc:chgData name="Nykänen Leena" userId="61afb792-b9b6-42a8-9001-778a4982ba7e" providerId="ADAL" clId="{6B32F9E9-94C1-41FE-8F65-09DE842970D4}" dt="2020-03-12T14:15:37.477" v="27200" actId="20577"/>
        <pc:sldMkLst>
          <pc:docMk/>
          <pc:sldMk cId="3692815649" sldId="271"/>
        </pc:sldMkLst>
        <pc:spChg chg="add mod">
          <ac:chgData name="Nykänen Leena" userId="61afb792-b9b6-42a8-9001-778a4982ba7e" providerId="ADAL" clId="{6B32F9E9-94C1-41FE-8F65-09DE842970D4}" dt="2020-03-12T12:22:12.488" v="27020" actId="1076"/>
          <ac:spMkLst>
            <pc:docMk/>
            <pc:sldMk cId="3692815649" sldId="271"/>
            <ac:spMk id="3" creationId="{3E816218-5095-4AA4-8CA2-3EED554DC968}"/>
          </ac:spMkLst>
        </pc:spChg>
        <pc:spChg chg="mod">
          <ac:chgData name="Nykänen Leena" userId="61afb792-b9b6-42a8-9001-778a4982ba7e" providerId="ADAL" clId="{6B32F9E9-94C1-41FE-8F65-09DE842970D4}" dt="2020-03-12T12:21:53.340" v="27017" actId="20577"/>
          <ac:spMkLst>
            <pc:docMk/>
            <pc:sldMk cId="3692815649" sldId="271"/>
            <ac:spMk id="4" creationId="{63466493-3479-48A6-902F-277FFDE32AD1}"/>
          </ac:spMkLst>
        </pc:spChg>
        <pc:spChg chg="mod">
          <ac:chgData name="Nykänen Leena" userId="61afb792-b9b6-42a8-9001-778a4982ba7e" providerId="ADAL" clId="{6B32F9E9-94C1-41FE-8F65-09DE842970D4}" dt="2020-03-12T14:15:37.477" v="27200" actId="20577"/>
          <ac:spMkLst>
            <pc:docMk/>
            <pc:sldMk cId="3692815649" sldId="271"/>
            <ac:spMk id="5" creationId="{561EEF5C-2D84-491F-A768-A9D0E030F9DB}"/>
          </ac:spMkLst>
        </pc:spChg>
        <pc:spChg chg="mod">
          <ac:chgData name="Nykänen Leena" userId="61afb792-b9b6-42a8-9001-778a4982ba7e" providerId="ADAL" clId="{6B32F9E9-94C1-41FE-8F65-09DE842970D4}" dt="2020-02-27T12:02:59.959" v="5277" actId="1076"/>
          <ac:spMkLst>
            <pc:docMk/>
            <pc:sldMk cId="3692815649" sldId="271"/>
            <ac:spMk id="6" creationId="{304CF270-FD9D-4150-818E-9F02C4CE1B5A}"/>
          </ac:spMkLst>
        </pc:spChg>
        <pc:spChg chg="mod">
          <ac:chgData name="Nykänen Leena" userId="61afb792-b9b6-42a8-9001-778a4982ba7e" providerId="ADAL" clId="{6B32F9E9-94C1-41FE-8F65-09DE842970D4}" dt="2020-02-27T11:58:37.734" v="5168" actId="14100"/>
          <ac:spMkLst>
            <pc:docMk/>
            <pc:sldMk cId="3692815649" sldId="271"/>
            <ac:spMk id="7" creationId="{5B76AAC4-84FC-4F8C-B5D8-5DDAD8DF57B1}"/>
          </ac:spMkLst>
        </pc:spChg>
        <pc:spChg chg="add mod">
          <ac:chgData name="Nykänen Leena" userId="61afb792-b9b6-42a8-9001-778a4982ba7e" providerId="ADAL" clId="{6B32F9E9-94C1-41FE-8F65-09DE842970D4}" dt="2020-03-12T12:22:00.057" v="27018" actId="1076"/>
          <ac:spMkLst>
            <pc:docMk/>
            <pc:sldMk cId="3692815649" sldId="271"/>
            <ac:spMk id="8" creationId="{1E55D38C-3FA9-4A00-A975-DCAAC22821DD}"/>
          </ac:spMkLst>
        </pc:spChg>
      </pc:sldChg>
      <pc:sldChg chg="modSp">
        <pc:chgData name="Nykänen Leena" userId="61afb792-b9b6-42a8-9001-778a4982ba7e" providerId="ADAL" clId="{6B32F9E9-94C1-41FE-8F65-09DE842970D4}" dt="2020-03-12T14:54:49.896" v="28716" actId="20577"/>
        <pc:sldMkLst>
          <pc:docMk/>
          <pc:sldMk cId="3665778714" sldId="272"/>
        </pc:sldMkLst>
        <pc:spChg chg="mod">
          <ac:chgData name="Nykänen Leena" userId="61afb792-b9b6-42a8-9001-778a4982ba7e" providerId="ADAL" clId="{6B32F9E9-94C1-41FE-8F65-09DE842970D4}" dt="2020-03-02T11:44:27.078" v="9276" actId="20577"/>
          <ac:spMkLst>
            <pc:docMk/>
            <pc:sldMk cId="3665778714" sldId="272"/>
            <ac:spMk id="2" creationId="{ED763EB2-84F5-4688-AB14-4253DC96252F}"/>
          </ac:spMkLst>
        </pc:spChg>
        <pc:spChg chg="mod">
          <ac:chgData name="Nykänen Leena" userId="61afb792-b9b6-42a8-9001-778a4982ba7e" providerId="ADAL" clId="{6B32F9E9-94C1-41FE-8F65-09DE842970D4}" dt="2020-03-04T06:54:59.533" v="10522" actId="20577"/>
          <ac:spMkLst>
            <pc:docMk/>
            <pc:sldMk cId="3665778714" sldId="272"/>
            <ac:spMk id="4" creationId="{63466493-3479-48A6-902F-277FFDE32AD1}"/>
          </ac:spMkLst>
        </pc:spChg>
        <pc:spChg chg="mod">
          <ac:chgData name="Nykänen Leena" userId="61afb792-b9b6-42a8-9001-778a4982ba7e" providerId="ADAL" clId="{6B32F9E9-94C1-41FE-8F65-09DE842970D4}" dt="2020-03-12T14:54:49.896" v="28716" actId="20577"/>
          <ac:spMkLst>
            <pc:docMk/>
            <pc:sldMk cId="3665778714" sldId="272"/>
            <ac:spMk id="5" creationId="{561EEF5C-2D84-491F-A768-A9D0E030F9DB}"/>
          </ac:spMkLst>
        </pc:spChg>
        <pc:spChg chg="mod">
          <ac:chgData name="Nykänen Leena" userId="61afb792-b9b6-42a8-9001-778a4982ba7e" providerId="ADAL" clId="{6B32F9E9-94C1-41FE-8F65-09DE842970D4}" dt="2020-02-27T12:02:48.870" v="5275" actId="1076"/>
          <ac:spMkLst>
            <pc:docMk/>
            <pc:sldMk cId="3665778714" sldId="272"/>
            <ac:spMk id="6" creationId="{304CF270-FD9D-4150-818E-9F02C4CE1B5A}"/>
          </ac:spMkLst>
        </pc:spChg>
        <pc:spChg chg="mod">
          <ac:chgData name="Nykänen Leena" userId="61afb792-b9b6-42a8-9001-778a4982ba7e" providerId="ADAL" clId="{6B32F9E9-94C1-41FE-8F65-09DE842970D4}" dt="2020-02-27T11:59:04.389" v="5173" actId="14100"/>
          <ac:spMkLst>
            <pc:docMk/>
            <pc:sldMk cId="3665778714" sldId="272"/>
            <ac:spMk id="7" creationId="{5B76AAC4-84FC-4F8C-B5D8-5DDAD8DF57B1}"/>
          </ac:spMkLst>
        </pc:spChg>
      </pc:sldChg>
      <pc:sldChg chg="modSp">
        <pc:chgData name="Nykänen Leena" userId="61afb792-b9b6-42a8-9001-778a4982ba7e" providerId="ADAL" clId="{6B32F9E9-94C1-41FE-8F65-09DE842970D4}" dt="2020-03-12T14:54:58.180" v="28725" actId="20577"/>
        <pc:sldMkLst>
          <pc:docMk/>
          <pc:sldMk cId="4258385336" sldId="273"/>
        </pc:sldMkLst>
        <pc:spChg chg="mod">
          <ac:chgData name="Nykänen Leena" userId="61afb792-b9b6-42a8-9001-778a4982ba7e" providerId="ADAL" clId="{6B32F9E9-94C1-41FE-8F65-09DE842970D4}" dt="2020-03-12T14:54:58.180" v="28725" actId="20577"/>
          <ac:spMkLst>
            <pc:docMk/>
            <pc:sldMk cId="4258385336" sldId="273"/>
            <ac:spMk id="5" creationId="{561EEF5C-2D84-491F-A768-A9D0E030F9DB}"/>
          </ac:spMkLst>
        </pc:spChg>
        <pc:spChg chg="mod">
          <ac:chgData name="Nykänen Leena" userId="61afb792-b9b6-42a8-9001-778a4982ba7e" providerId="ADAL" clId="{6B32F9E9-94C1-41FE-8F65-09DE842970D4}" dt="2020-02-27T12:02:34.520" v="5272" actId="14100"/>
          <ac:spMkLst>
            <pc:docMk/>
            <pc:sldMk cId="4258385336" sldId="273"/>
            <ac:spMk id="6" creationId="{304CF270-FD9D-4150-818E-9F02C4CE1B5A}"/>
          </ac:spMkLst>
        </pc:spChg>
        <pc:spChg chg="mod">
          <ac:chgData name="Nykänen Leena" userId="61afb792-b9b6-42a8-9001-778a4982ba7e" providerId="ADAL" clId="{6B32F9E9-94C1-41FE-8F65-09DE842970D4}" dt="2020-02-27T12:02:39.199" v="5273" actId="14100"/>
          <ac:spMkLst>
            <pc:docMk/>
            <pc:sldMk cId="4258385336" sldId="273"/>
            <ac:spMk id="7" creationId="{5B76AAC4-84FC-4F8C-B5D8-5DDAD8DF57B1}"/>
          </ac:spMkLst>
        </pc:spChg>
      </pc:sldChg>
      <pc:sldChg chg="modSp">
        <pc:chgData name="Nykänen Leena" userId="61afb792-b9b6-42a8-9001-778a4982ba7e" providerId="ADAL" clId="{6B32F9E9-94C1-41FE-8F65-09DE842970D4}" dt="2020-03-12T14:41:56.755" v="28558" actId="20577"/>
        <pc:sldMkLst>
          <pc:docMk/>
          <pc:sldMk cId="2578336849" sldId="274"/>
        </pc:sldMkLst>
        <pc:spChg chg="mod">
          <ac:chgData name="Nykänen Leena" userId="61afb792-b9b6-42a8-9001-778a4982ba7e" providerId="ADAL" clId="{6B32F9E9-94C1-41FE-8F65-09DE842970D4}" dt="2020-03-09T14:21:17.188" v="21652" actId="20577"/>
          <ac:spMkLst>
            <pc:docMk/>
            <pc:sldMk cId="2578336849" sldId="274"/>
            <ac:spMk id="4" creationId="{63466493-3479-48A6-902F-277FFDE32AD1}"/>
          </ac:spMkLst>
        </pc:spChg>
        <pc:spChg chg="mod">
          <ac:chgData name="Nykänen Leena" userId="61afb792-b9b6-42a8-9001-778a4982ba7e" providerId="ADAL" clId="{6B32F9E9-94C1-41FE-8F65-09DE842970D4}" dt="2020-03-12T14:41:56.755" v="28558" actId="20577"/>
          <ac:spMkLst>
            <pc:docMk/>
            <pc:sldMk cId="2578336849" sldId="274"/>
            <ac:spMk id="5" creationId="{561EEF5C-2D84-491F-A768-A9D0E030F9DB}"/>
          </ac:spMkLst>
        </pc:spChg>
        <pc:spChg chg="mod">
          <ac:chgData name="Nykänen Leena" userId="61afb792-b9b6-42a8-9001-778a4982ba7e" providerId="ADAL" clId="{6B32F9E9-94C1-41FE-8F65-09DE842970D4}" dt="2020-02-27T12:01:04.790" v="5261" actId="1076"/>
          <ac:spMkLst>
            <pc:docMk/>
            <pc:sldMk cId="2578336849" sldId="274"/>
            <ac:spMk id="6" creationId="{304CF270-FD9D-4150-818E-9F02C4CE1B5A}"/>
          </ac:spMkLst>
        </pc:spChg>
        <pc:spChg chg="mod">
          <ac:chgData name="Nykänen Leena" userId="61afb792-b9b6-42a8-9001-778a4982ba7e" providerId="ADAL" clId="{6B32F9E9-94C1-41FE-8F65-09DE842970D4}" dt="2020-02-27T12:01:07.645" v="5262" actId="14100"/>
          <ac:spMkLst>
            <pc:docMk/>
            <pc:sldMk cId="2578336849" sldId="274"/>
            <ac:spMk id="7" creationId="{5B76AAC4-84FC-4F8C-B5D8-5DDAD8DF57B1}"/>
          </ac:spMkLst>
        </pc:spChg>
      </pc:sldChg>
      <pc:sldChg chg="modSp">
        <pc:chgData name="Nykänen Leena" userId="61afb792-b9b6-42a8-9001-778a4982ba7e" providerId="ADAL" clId="{6B32F9E9-94C1-41FE-8F65-09DE842970D4}" dt="2020-03-12T14:42:48.716" v="28580" actId="20577"/>
        <pc:sldMkLst>
          <pc:docMk/>
          <pc:sldMk cId="1878275386" sldId="275"/>
        </pc:sldMkLst>
        <pc:spChg chg="mod">
          <ac:chgData name="Nykänen Leena" userId="61afb792-b9b6-42a8-9001-778a4982ba7e" providerId="ADAL" clId="{6B32F9E9-94C1-41FE-8F65-09DE842970D4}" dt="2020-03-12T14:29:48.261" v="27794" actId="20577"/>
          <ac:spMkLst>
            <pc:docMk/>
            <pc:sldMk cId="1878275386" sldId="275"/>
            <ac:spMk id="4" creationId="{63466493-3479-48A6-902F-277FFDE32AD1}"/>
          </ac:spMkLst>
        </pc:spChg>
        <pc:spChg chg="mod">
          <ac:chgData name="Nykänen Leena" userId="61afb792-b9b6-42a8-9001-778a4982ba7e" providerId="ADAL" clId="{6B32F9E9-94C1-41FE-8F65-09DE842970D4}" dt="2020-03-12T14:42:48.716" v="28580" actId="20577"/>
          <ac:spMkLst>
            <pc:docMk/>
            <pc:sldMk cId="1878275386" sldId="275"/>
            <ac:spMk id="5" creationId="{561EEF5C-2D84-491F-A768-A9D0E030F9DB}"/>
          </ac:spMkLst>
        </pc:spChg>
        <pc:spChg chg="mod">
          <ac:chgData name="Nykänen Leena" userId="61afb792-b9b6-42a8-9001-778a4982ba7e" providerId="ADAL" clId="{6B32F9E9-94C1-41FE-8F65-09DE842970D4}" dt="2020-02-27T12:02:04.663" v="5270" actId="1076"/>
          <ac:spMkLst>
            <pc:docMk/>
            <pc:sldMk cId="1878275386" sldId="275"/>
            <ac:spMk id="6" creationId="{304CF270-FD9D-4150-818E-9F02C4CE1B5A}"/>
          </ac:spMkLst>
        </pc:spChg>
        <pc:spChg chg="mod">
          <ac:chgData name="Nykänen Leena" userId="61afb792-b9b6-42a8-9001-778a4982ba7e" providerId="ADAL" clId="{6B32F9E9-94C1-41FE-8F65-09DE842970D4}" dt="2020-02-27T12:01:13.073" v="5263" actId="14100"/>
          <ac:spMkLst>
            <pc:docMk/>
            <pc:sldMk cId="1878275386" sldId="275"/>
            <ac:spMk id="7" creationId="{5B76AAC4-84FC-4F8C-B5D8-5DDAD8DF57B1}"/>
          </ac:spMkLst>
        </pc:spChg>
      </pc:sldChg>
      <pc:sldChg chg="modSp">
        <pc:chgData name="Nykänen Leena" userId="61afb792-b9b6-42a8-9001-778a4982ba7e" providerId="ADAL" clId="{6B32F9E9-94C1-41FE-8F65-09DE842970D4}" dt="2020-03-12T14:31:38.536" v="27854" actId="6549"/>
        <pc:sldMkLst>
          <pc:docMk/>
          <pc:sldMk cId="2609069506" sldId="276"/>
        </pc:sldMkLst>
        <pc:spChg chg="mod">
          <ac:chgData name="Nykänen Leena" userId="61afb792-b9b6-42a8-9001-778a4982ba7e" providerId="ADAL" clId="{6B32F9E9-94C1-41FE-8F65-09DE842970D4}" dt="2020-03-02T09:27:59.095" v="8482" actId="404"/>
          <ac:spMkLst>
            <pc:docMk/>
            <pc:sldMk cId="2609069506" sldId="276"/>
            <ac:spMk id="4" creationId="{63466493-3479-48A6-902F-277FFDE32AD1}"/>
          </ac:spMkLst>
        </pc:spChg>
        <pc:spChg chg="mod">
          <ac:chgData name="Nykänen Leena" userId="61afb792-b9b6-42a8-9001-778a4982ba7e" providerId="ADAL" clId="{6B32F9E9-94C1-41FE-8F65-09DE842970D4}" dt="2020-03-12T14:31:38.536" v="27854" actId="6549"/>
          <ac:spMkLst>
            <pc:docMk/>
            <pc:sldMk cId="2609069506" sldId="276"/>
            <ac:spMk id="5" creationId="{561EEF5C-2D84-491F-A768-A9D0E030F9DB}"/>
          </ac:spMkLst>
        </pc:spChg>
        <pc:spChg chg="mod">
          <ac:chgData name="Nykänen Leena" userId="61afb792-b9b6-42a8-9001-778a4982ba7e" providerId="ADAL" clId="{6B32F9E9-94C1-41FE-8F65-09DE842970D4}" dt="2020-02-27T12:01:45.542" v="5269" actId="1076"/>
          <ac:spMkLst>
            <pc:docMk/>
            <pc:sldMk cId="2609069506" sldId="276"/>
            <ac:spMk id="6" creationId="{304CF270-FD9D-4150-818E-9F02C4CE1B5A}"/>
          </ac:spMkLst>
        </pc:spChg>
        <pc:spChg chg="mod">
          <ac:chgData name="Nykänen Leena" userId="61afb792-b9b6-42a8-9001-778a4982ba7e" providerId="ADAL" clId="{6B32F9E9-94C1-41FE-8F65-09DE842970D4}" dt="2020-02-27T12:01:16.822" v="5264" actId="14100"/>
          <ac:spMkLst>
            <pc:docMk/>
            <pc:sldMk cId="2609069506" sldId="276"/>
            <ac:spMk id="7" creationId="{5B76AAC4-84FC-4F8C-B5D8-5DDAD8DF57B1}"/>
          </ac:spMkLst>
        </pc:spChg>
      </pc:sldChg>
      <pc:sldChg chg="modSp">
        <pc:chgData name="Nykänen Leena" userId="61afb792-b9b6-42a8-9001-778a4982ba7e" providerId="ADAL" clId="{6B32F9E9-94C1-41FE-8F65-09DE842970D4}" dt="2020-03-12T14:41:20.073" v="28476" actId="20577"/>
        <pc:sldMkLst>
          <pc:docMk/>
          <pc:sldMk cId="452600343" sldId="277"/>
        </pc:sldMkLst>
        <pc:spChg chg="mod">
          <ac:chgData name="Nykänen Leena" userId="61afb792-b9b6-42a8-9001-778a4982ba7e" providerId="ADAL" clId="{6B32F9E9-94C1-41FE-8F65-09DE842970D4}" dt="2020-03-05T16:03:03.296" v="14904" actId="6549"/>
          <ac:spMkLst>
            <pc:docMk/>
            <pc:sldMk cId="452600343" sldId="277"/>
            <ac:spMk id="2" creationId="{ED763EB2-84F5-4688-AB14-4253DC96252F}"/>
          </ac:spMkLst>
        </pc:spChg>
        <pc:spChg chg="mod">
          <ac:chgData name="Nykänen Leena" userId="61afb792-b9b6-42a8-9001-778a4982ba7e" providerId="ADAL" clId="{6B32F9E9-94C1-41FE-8F65-09DE842970D4}" dt="2020-03-12T14:38:42.363" v="28215" actId="20577"/>
          <ac:spMkLst>
            <pc:docMk/>
            <pc:sldMk cId="452600343" sldId="277"/>
            <ac:spMk id="4" creationId="{63466493-3479-48A6-902F-277FFDE32AD1}"/>
          </ac:spMkLst>
        </pc:spChg>
        <pc:spChg chg="mod">
          <ac:chgData name="Nykänen Leena" userId="61afb792-b9b6-42a8-9001-778a4982ba7e" providerId="ADAL" clId="{6B32F9E9-94C1-41FE-8F65-09DE842970D4}" dt="2020-03-12T14:41:20.073" v="28476" actId="20577"/>
          <ac:spMkLst>
            <pc:docMk/>
            <pc:sldMk cId="452600343" sldId="277"/>
            <ac:spMk id="5" creationId="{561EEF5C-2D84-491F-A768-A9D0E030F9DB}"/>
          </ac:spMkLst>
        </pc:spChg>
        <pc:spChg chg="mod">
          <ac:chgData name="Nykänen Leena" userId="61afb792-b9b6-42a8-9001-778a4982ba7e" providerId="ADAL" clId="{6B32F9E9-94C1-41FE-8F65-09DE842970D4}" dt="2020-02-27T12:01:37.486" v="5268" actId="1076"/>
          <ac:spMkLst>
            <pc:docMk/>
            <pc:sldMk cId="452600343" sldId="277"/>
            <ac:spMk id="6" creationId="{304CF270-FD9D-4150-818E-9F02C4CE1B5A}"/>
          </ac:spMkLst>
        </pc:spChg>
        <pc:spChg chg="mod">
          <ac:chgData name="Nykänen Leena" userId="61afb792-b9b6-42a8-9001-778a4982ba7e" providerId="ADAL" clId="{6B32F9E9-94C1-41FE-8F65-09DE842970D4}" dt="2020-02-27T12:01:20.767" v="5265" actId="14100"/>
          <ac:spMkLst>
            <pc:docMk/>
            <pc:sldMk cId="452600343" sldId="277"/>
            <ac:spMk id="7" creationId="{5B76AAC4-84FC-4F8C-B5D8-5DDAD8DF57B1}"/>
          </ac:spMkLst>
        </pc:spChg>
      </pc:sldChg>
      <pc:sldChg chg="addSp delSp modSp add">
        <pc:chgData name="Nykänen Leena" userId="61afb792-b9b6-42a8-9001-778a4982ba7e" providerId="ADAL" clId="{6B32F9E9-94C1-41FE-8F65-09DE842970D4}" dt="2020-03-12T14:41:43.165" v="28552" actId="20577"/>
        <pc:sldMkLst>
          <pc:docMk/>
          <pc:sldMk cId="3871660514" sldId="278"/>
        </pc:sldMkLst>
        <pc:spChg chg="mod">
          <ac:chgData name="Nykänen Leena" userId="61afb792-b9b6-42a8-9001-778a4982ba7e" providerId="ADAL" clId="{6B32F9E9-94C1-41FE-8F65-09DE842970D4}" dt="2020-03-05T16:02:46.665" v="14888" actId="20577"/>
          <ac:spMkLst>
            <pc:docMk/>
            <pc:sldMk cId="3871660514" sldId="278"/>
            <ac:spMk id="2" creationId="{ED763EB2-84F5-4688-AB14-4253DC96252F}"/>
          </ac:spMkLst>
        </pc:spChg>
        <pc:spChg chg="del mod">
          <ac:chgData name="Nykänen Leena" userId="61afb792-b9b6-42a8-9001-778a4982ba7e" providerId="ADAL" clId="{6B32F9E9-94C1-41FE-8F65-09DE842970D4}" dt="2020-03-05T15:24:05.197" v="13122" actId="3680"/>
          <ac:spMkLst>
            <pc:docMk/>
            <pc:sldMk cId="3871660514" sldId="278"/>
            <ac:spMk id="4" creationId="{63466493-3479-48A6-902F-277FFDE32AD1}"/>
          </ac:spMkLst>
        </pc:spChg>
        <pc:spChg chg="mod">
          <ac:chgData name="Nykänen Leena" userId="61afb792-b9b6-42a8-9001-778a4982ba7e" providerId="ADAL" clId="{6B32F9E9-94C1-41FE-8F65-09DE842970D4}" dt="2020-03-12T14:41:43.165" v="28552" actId="20577"/>
          <ac:spMkLst>
            <pc:docMk/>
            <pc:sldMk cId="3871660514" sldId="278"/>
            <ac:spMk id="5" creationId="{561EEF5C-2D84-491F-A768-A9D0E030F9DB}"/>
          </ac:spMkLst>
        </pc:spChg>
        <pc:spChg chg="mod">
          <ac:chgData name="Nykänen Leena" userId="61afb792-b9b6-42a8-9001-778a4982ba7e" providerId="ADAL" clId="{6B32F9E9-94C1-41FE-8F65-09DE842970D4}" dt="2020-02-27T12:01:32.494" v="5267" actId="1076"/>
          <ac:spMkLst>
            <pc:docMk/>
            <pc:sldMk cId="3871660514" sldId="278"/>
            <ac:spMk id="6" creationId="{304CF270-FD9D-4150-818E-9F02C4CE1B5A}"/>
          </ac:spMkLst>
        </pc:spChg>
        <pc:spChg chg="mod">
          <ac:chgData name="Nykänen Leena" userId="61afb792-b9b6-42a8-9001-778a4982ba7e" providerId="ADAL" clId="{6B32F9E9-94C1-41FE-8F65-09DE842970D4}" dt="2020-02-27T12:01:26.254" v="5266" actId="14100"/>
          <ac:spMkLst>
            <pc:docMk/>
            <pc:sldMk cId="3871660514" sldId="278"/>
            <ac:spMk id="7" creationId="{5B76AAC4-84FC-4F8C-B5D8-5DDAD8DF57B1}"/>
          </ac:spMkLst>
        </pc:spChg>
        <pc:graphicFrameChg chg="add mod ord modGraphic">
          <ac:chgData name="Nykänen Leena" userId="61afb792-b9b6-42a8-9001-778a4982ba7e" providerId="ADAL" clId="{6B32F9E9-94C1-41FE-8F65-09DE842970D4}" dt="2020-03-05T15:55:38.467" v="14634" actId="20577"/>
          <ac:graphicFrameMkLst>
            <pc:docMk/>
            <pc:sldMk cId="3871660514" sldId="278"/>
            <ac:graphicFrameMk id="3" creationId="{B2E6ED39-BD5B-4467-B251-C5490AF53898}"/>
          </ac:graphicFrameMkLst>
        </pc:graphicFrameChg>
      </pc:sldChg>
      <pc:sldChg chg="addSp modSp add">
        <pc:chgData name="Nykänen Leena" userId="61afb792-b9b6-42a8-9001-778a4982ba7e" providerId="ADAL" clId="{6B32F9E9-94C1-41FE-8F65-09DE842970D4}" dt="2020-03-12T15:13:47.921" v="29455" actId="20577"/>
        <pc:sldMkLst>
          <pc:docMk/>
          <pc:sldMk cId="2716147269" sldId="279"/>
        </pc:sldMkLst>
        <pc:spChg chg="mod">
          <ac:chgData name="Nykänen Leena" userId="61afb792-b9b6-42a8-9001-778a4982ba7e" providerId="ADAL" clId="{6B32F9E9-94C1-41FE-8F65-09DE842970D4}" dt="2020-03-05T08:44:22.938" v="11417" actId="20577"/>
          <ac:spMkLst>
            <pc:docMk/>
            <pc:sldMk cId="2716147269" sldId="279"/>
            <ac:spMk id="2" creationId="{394FA4AF-32DD-429A-B1E2-EED978AD22D6}"/>
          </ac:spMkLst>
        </pc:spChg>
        <pc:spChg chg="mod">
          <ac:chgData name="Nykänen Leena" userId="61afb792-b9b6-42a8-9001-778a4982ba7e" providerId="ADAL" clId="{6B32F9E9-94C1-41FE-8F65-09DE842970D4}" dt="2020-03-12T15:13:47.921" v="29455" actId="20577"/>
          <ac:spMkLst>
            <pc:docMk/>
            <pc:sldMk cId="2716147269" sldId="279"/>
            <ac:spMk id="3" creationId="{74919896-8B98-401E-99A9-571E2EA1E752}"/>
          </ac:spMkLst>
        </pc:spChg>
        <pc:spChg chg="add mod">
          <ac:chgData name="Nykänen Leena" userId="61afb792-b9b6-42a8-9001-778a4982ba7e" providerId="ADAL" clId="{6B32F9E9-94C1-41FE-8F65-09DE842970D4}" dt="2020-03-05T08:49:03.429" v="11890" actId="20577"/>
          <ac:spMkLst>
            <pc:docMk/>
            <pc:sldMk cId="2716147269" sldId="279"/>
            <ac:spMk id="4" creationId="{C7D85A09-9613-4D13-9830-CF5A803E00C8}"/>
          </ac:spMkLst>
        </pc:spChg>
      </pc:sldChg>
      <pc:sldChg chg="add del">
        <pc:chgData name="Nykänen Leena" userId="61afb792-b9b6-42a8-9001-778a4982ba7e" providerId="ADAL" clId="{6B32F9E9-94C1-41FE-8F65-09DE842970D4}" dt="2020-03-06T11:16:08.240" v="15044" actId="2696"/>
        <pc:sldMkLst>
          <pc:docMk/>
          <pc:sldMk cId="888605076" sldId="280"/>
        </pc:sldMkLst>
      </pc:sldChg>
      <pc:sldChg chg="addSp delSp modSp add">
        <pc:chgData name="Nykänen Leena" userId="61afb792-b9b6-42a8-9001-778a4982ba7e" providerId="ADAL" clId="{6B32F9E9-94C1-41FE-8F65-09DE842970D4}" dt="2020-03-12T15:04:35.889" v="29234" actId="20577"/>
        <pc:sldMkLst>
          <pc:docMk/>
          <pc:sldMk cId="1801665975" sldId="280"/>
        </pc:sldMkLst>
        <pc:spChg chg="mod">
          <ac:chgData name="Nykänen Leena" userId="61afb792-b9b6-42a8-9001-778a4982ba7e" providerId="ADAL" clId="{6B32F9E9-94C1-41FE-8F65-09DE842970D4}" dt="2020-03-06T12:04:07.714" v="15653" actId="27636"/>
          <ac:spMkLst>
            <pc:docMk/>
            <pc:sldMk cId="1801665975" sldId="280"/>
            <ac:spMk id="2" creationId="{ED763EB2-84F5-4688-AB14-4253DC96252F}"/>
          </ac:spMkLst>
        </pc:spChg>
        <pc:spChg chg="del mod">
          <ac:chgData name="Nykänen Leena" userId="61afb792-b9b6-42a8-9001-778a4982ba7e" providerId="ADAL" clId="{6B32F9E9-94C1-41FE-8F65-09DE842970D4}" dt="2020-03-06T11:16:24.144" v="15048" actId="3680"/>
          <ac:spMkLst>
            <pc:docMk/>
            <pc:sldMk cId="1801665975" sldId="280"/>
            <ac:spMk id="4" creationId="{63466493-3479-48A6-902F-277FFDE32AD1}"/>
          </ac:spMkLst>
        </pc:spChg>
        <pc:spChg chg="mod">
          <ac:chgData name="Nykänen Leena" userId="61afb792-b9b6-42a8-9001-778a4982ba7e" providerId="ADAL" clId="{6B32F9E9-94C1-41FE-8F65-09DE842970D4}" dt="2020-03-12T09:11:36.607" v="25175" actId="1076"/>
          <ac:spMkLst>
            <pc:docMk/>
            <pc:sldMk cId="1801665975" sldId="280"/>
            <ac:spMk id="5" creationId="{561EEF5C-2D84-491F-A768-A9D0E030F9DB}"/>
          </ac:spMkLst>
        </pc:spChg>
        <pc:graphicFrameChg chg="add mod ord modGraphic">
          <ac:chgData name="Nykänen Leena" userId="61afb792-b9b6-42a8-9001-778a4982ba7e" providerId="ADAL" clId="{6B32F9E9-94C1-41FE-8F65-09DE842970D4}" dt="2020-03-12T15:04:35.889" v="29234" actId="20577"/>
          <ac:graphicFrameMkLst>
            <pc:docMk/>
            <pc:sldMk cId="1801665975" sldId="280"/>
            <ac:graphicFrameMk id="3" creationId="{D87A230C-DF1B-41D7-876A-5BE561C7F05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3FEEAE-A889-4679-B4C4-15B0040CFFA5}"/>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2A0081AA-42B0-4F8D-8C33-796842688F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559F04CF-F3E2-4DAC-887B-F676A5BAE143}"/>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5" name="Alatunnisteen paikkamerkki 4">
            <a:extLst>
              <a:ext uri="{FF2B5EF4-FFF2-40B4-BE49-F238E27FC236}">
                <a16:creationId xmlns:a16="http://schemas.microsoft.com/office/drawing/2014/main" id="{178A1DE2-8E9A-43AB-905E-BA0C12A9DFD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B2F585E-5978-467B-81C1-ED504D6A7968}"/>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142612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771D45-88D6-4583-B691-BCA618ACC6F7}"/>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E38788C-BB65-452C-A897-22522695D477}"/>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D2BC708-5159-486E-95ED-BA092A303A1C}"/>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5" name="Alatunnisteen paikkamerkki 4">
            <a:extLst>
              <a:ext uri="{FF2B5EF4-FFF2-40B4-BE49-F238E27FC236}">
                <a16:creationId xmlns:a16="http://schemas.microsoft.com/office/drawing/2014/main" id="{61AB7B68-4974-47CA-BD38-801708F3AAE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C47900-150A-4343-A423-4FA1D183EF9A}"/>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1614401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F67859D4-326C-4087-A2C5-F0542B561B88}"/>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ED188E8-7321-4940-A308-C3BC18C757A1}"/>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84B2B28-A55F-4C4B-AE20-76A9B4773879}"/>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5" name="Alatunnisteen paikkamerkki 4">
            <a:extLst>
              <a:ext uri="{FF2B5EF4-FFF2-40B4-BE49-F238E27FC236}">
                <a16:creationId xmlns:a16="http://schemas.microsoft.com/office/drawing/2014/main" id="{D448CFE2-6494-47C4-9BBC-8F1171E8D1D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DA05202-8293-4E5B-BBC9-B89EC0169CB1}"/>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3410727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A649AD-BE04-4F03-A7CB-85425E89AAA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68756476-CCC0-4E8A-A9C9-F16D2027FBDC}"/>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CE4AD76-F00C-42E5-A137-B75223D4C3F7}"/>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5" name="Alatunnisteen paikkamerkki 4">
            <a:extLst>
              <a:ext uri="{FF2B5EF4-FFF2-40B4-BE49-F238E27FC236}">
                <a16:creationId xmlns:a16="http://schemas.microsoft.com/office/drawing/2014/main" id="{B2A0D899-A74A-41D4-8F8F-F90B7106861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6592C43-8E8D-431F-A80F-1D19E0B82191}"/>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2697901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97F371-3A72-4B1A-B708-1F5B82F1C79F}"/>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8322F41-E3E3-46E3-B197-BE90386CD7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EC0DDB94-BE89-4B9E-AC7A-2460229BC53E}"/>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5" name="Alatunnisteen paikkamerkki 4">
            <a:extLst>
              <a:ext uri="{FF2B5EF4-FFF2-40B4-BE49-F238E27FC236}">
                <a16:creationId xmlns:a16="http://schemas.microsoft.com/office/drawing/2014/main" id="{B6507708-ABD8-4FB6-9AB4-2FEF5BAB706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BBEE592-8825-4E14-9B79-EC0A09102855}"/>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2805969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CF33F83-EE0F-4321-B97F-08EAE0B93C8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37A8AB0-919A-4B5E-9A40-3C197B7E717E}"/>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C0E9F29C-6BB0-4BD3-88E8-D52356BFEC7D}"/>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4FB4DD7-ED0F-4F6B-B39E-5A502942CFEA}"/>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6" name="Alatunnisteen paikkamerkki 5">
            <a:extLst>
              <a:ext uri="{FF2B5EF4-FFF2-40B4-BE49-F238E27FC236}">
                <a16:creationId xmlns:a16="http://schemas.microsoft.com/office/drawing/2014/main" id="{6923DCFA-D75F-4E4C-BBE0-A16EA60F026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08AC1E5-170B-42A8-9AF2-03EC1DBEF019}"/>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3216258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DBEA59-C543-4FBB-9877-61BDD495A6A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8375CF20-1949-413C-8CA6-AF6CE3BBDE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91F8DDC8-A9D9-4243-A34F-9E6B175C3AB0}"/>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C795EB68-C11E-4E70-B57E-B51A18D08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BAC092E5-6D72-4B8D-9447-844C214DC4B4}"/>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5F77787D-33F7-4FCF-A98F-3510567B5E00}"/>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8" name="Alatunnisteen paikkamerkki 7">
            <a:extLst>
              <a:ext uri="{FF2B5EF4-FFF2-40B4-BE49-F238E27FC236}">
                <a16:creationId xmlns:a16="http://schemas.microsoft.com/office/drawing/2014/main" id="{000ACE8F-7DFE-4E4A-9E6D-C1E8FD32EFEF}"/>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CBF8DA43-53B2-434D-B5BE-BE9A7807348E}"/>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393798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FB22BB-513C-4784-9DE1-96A759A98B5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D42715BA-0C90-4B10-A477-F618971CFE42}"/>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4" name="Alatunnisteen paikkamerkki 3">
            <a:extLst>
              <a:ext uri="{FF2B5EF4-FFF2-40B4-BE49-F238E27FC236}">
                <a16:creationId xmlns:a16="http://schemas.microsoft.com/office/drawing/2014/main" id="{BB7661E3-820D-4EDF-9DAF-8742E9323545}"/>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8837458B-57CA-477C-B842-3FAED515DCD9}"/>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189394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00FE6AAB-2FE3-44D5-A35E-97ED4B011337}"/>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3" name="Alatunnisteen paikkamerkki 2">
            <a:extLst>
              <a:ext uri="{FF2B5EF4-FFF2-40B4-BE49-F238E27FC236}">
                <a16:creationId xmlns:a16="http://schemas.microsoft.com/office/drawing/2014/main" id="{297DB7CC-CB51-46A5-B233-4BB876D58605}"/>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397A90A1-B7F8-4CBE-A430-90D66F85B055}"/>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326829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D1751F-4090-4563-B708-725D91B4FB43}"/>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2E5A1283-FBF8-4E4D-ACB5-1525A23DD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8C05DB4-5010-45EF-8042-25B872B34F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C9DEA32-08F4-4A5C-8F99-47D49CEDD940}"/>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6" name="Alatunnisteen paikkamerkki 5">
            <a:extLst>
              <a:ext uri="{FF2B5EF4-FFF2-40B4-BE49-F238E27FC236}">
                <a16:creationId xmlns:a16="http://schemas.microsoft.com/office/drawing/2014/main" id="{DCB67CFE-E56B-42B0-84F3-BC833FCFD488}"/>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E609777-4536-4081-BA10-A3E4270AFFFA}"/>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90433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3FCCBCF-2B31-4F4C-9177-C5F3C6D9913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68BE1FD2-79A3-4B3A-B607-3E19CF37D6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5E66D481-AF74-45E9-942D-3A8C228E79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41DAF20-743A-49A8-97C6-9395E80FD331}"/>
              </a:ext>
            </a:extLst>
          </p:cNvPr>
          <p:cNvSpPr>
            <a:spLocks noGrp="1"/>
          </p:cNvSpPr>
          <p:nvPr>
            <p:ph type="dt" sz="half" idx="10"/>
          </p:nvPr>
        </p:nvSpPr>
        <p:spPr/>
        <p:txBody>
          <a:bodyPr/>
          <a:lstStyle/>
          <a:p>
            <a:fld id="{98A360ED-FC81-45AE-A3AB-04690119868B}" type="datetimeFigureOut">
              <a:rPr lang="fi-FI" smtClean="0"/>
              <a:t>31.3.2020</a:t>
            </a:fld>
            <a:endParaRPr lang="fi-FI"/>
          </a:p>
        </p:txBody>
      </p:sp>
      <p:sp>
        <p:nvSpPr>
          <p:cNvPr id="6" name="Alatunnisteen paikkamerkki 5">
            <a:extLst>
              <a:ext uri="{FF2B5EF4-FFF2-40B4-BE49-F238E27FC236}">
                <a16:creationId xmlns:a16="http://schemas.microsoft.com/office/drawing/2014/main" id="{8D0AC11C-A007-4C97-B972-8ED62100D81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F7BF1AD-D191-405A-A11B-5EFF98485EF9}"/>
              </a:ext>
            </a:extLst>
          </p:cNvPr>
          <p:cNvSpPr>
            <a:spLocks noGrp="1"/>
          </p:cNvSpPr>
          <p:nvPr>
            <p:ph type="sldNum" sz="quarter" idx="12"/>
          </p:nvPr>
        </p:nvSpPr>
        <p:spPr/>
        <p:txBody>
          <a:bodyPr/>
          <a:lstStyle/>
          <a:p>
            <a:fld id="{238B6136-23D4-44A9-8B69-773D6DDC3BAD}" type="slidenum">
              <a:rPr lang="fi-FI" smtClean="0"/>
              <a:t>‹#›</a:t>
            </a:fld>
            <a:endParaRPr lang="fi-FI"/>
          </a:p>
        </p:txBody>
      </p:sp>
    </p:spTree>
    <p:extLst>
      <p:ext uri="{BB962C8B-B14F-4D97-AF65-F5344CB8AC3E}">
        <p14:creationId xmlns:p14="http://schemas.microsoft.com/office/powerpoint/2010/main" val="26704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842661A-3520-4CA0-87BB-3E56A21D5F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AB6305EB-71A0-4231-A3B7-36B0355B8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B592EFB-98D2-415D-AA41-136CC3FF33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360ED-FC81-45AE-A3AB-04690119868B}" type="datetimeFigureOut">
              <a:rPr lang="fi-FI" smtClean="0"/>
              <a:t>31.3.2020</a:t>
            </a:fld>
            <a:endParaRPr lang="fi-FI"/>
          </a:p>
        </p:txBody>
      </p:sp>
      <p:sp>
        <p:nvSpPr>
          <p:cNvPr id="5" name="Alatunnisteen paikkamerkki 4">
            <a:extLst>
              <a:ext uri="{FF2B5EF4-FFF2-40B4-BE49-F238E27FC236}">
                <a16:creationId xmlns:a16="http://schemas.microsoft.com/office/drawing/2014/main" id="{3BB54B9F-A132-4AD0-B8DF-582FE9F793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ABD88CFE-5B5B-479B-9764-BBF9DAD8E2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B6136-23D4-44A9-8B69-773D6DDC3BAD}" type="slidenum">
              <a:rPr lang="fi-FI" smtClean="0"/>
              <a:t>‹#›</a:t>
            </a:fld>
            <a:endParaRPr lang="fi-FI"/>
          </a:p>
        </p:txBody>
      </p:sp>
    </p:spTree>
    <p:extLst>
      <p:ext uri="{BB962C8B-B14F-4D97-AF65-F5344CB8AC3E}">
        <p14:creationId xmlns:p14="http://schemas.microsoft.com/office/powerpoint/2010/main" val="385707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tampere.cloudnc.fi/fi-FI/Toimielimet/Elinvoima_ja_osaamislautakunta/Kokous_12122018/Tampereen_seudun_ammattiopiston_aluepalv(67343)"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hyperlink" Target="https://aiko.i2works.fi/ennakointimalli/"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hyperlink" Target="https://www.eura2014.fi/rrtiepa/projekti.php?projektikoodi=S21732" TargetMode="Externa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hyperlink" Target="https://www.pirkanmaa.fi/wp-content/uploads/mko_seuranta.pdf" TargetMode="Externa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hyperlink" Target="https://matkalla.vr.fi/pirkanmaa/" TargetMode="Externa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hyperlink" Target="https://pirkanmaanliitto.tweb.fi:8085/TWeb/tfront?action=ZqueryDOCS&amp;zzsessiontoken=4iJNg2coseO7xStksTymef9gbkGyp_vPi9pnv-UipbEhttps://www.lvm.fi/-/valtio-ja-kunnat-sopuun-suurten-raidehankkeiden-edistamisesta-1033216"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hyperlink" Target="https://www.pirkanmaa.fi/innovaatioymparisto/innovaatiotoiminnan-tilannekuva/uutta-arvoa-kansainvalisista-ekosysteemeista-ja-rohkeudesta/"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https://pirkanmaanliitto.tweb.fi:8085/TWeb/tfront?action=ZqueryDOCS&amp;zzsessiontoken=4iJNg2coseO7xStksTymef9gbkGyp_vPi9pnv-UipbEhttps://www.tuni.fi/fi/tutustu-meihin/jatkuva-oppiminen/pilotteja-jatkuvan-oppimisen-hengessa"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0DDBA15-2CCB-4F47-BFA3-2C2C31A63B85}"/>
              </a:ext>
            </a:extLst>
          </p:cNvPr>
          <p:cNvSpPr>
            <a:spLocks noGrp="1"/>
          </p:cNvSpPr>
          <p:nvPr>
            <p:ph type="ctrTitle"/>
          </p:nvPr>
        </p:nvSpPr>
        <p:spPr/>
        <p:txBody>
          <a:bodyPr/>
          <a:lstStyle/>
          <a:p>
            <a:r>
              <a:rPr lang="fi-FI" dirty="0"/>
              <a:t>Siltasopimus - seuranta</a:t>
            </a:r>
          </a:p>
        </p:txBody>
      </p:sp>
      <p:sp>
        <p:nvSpPr>
          <p:cNvPr id="3" name="Alaotsikko 2">
            <a:extLst>
              <a:ext uri="{FF2B5EF4-FFF2-40B4-BE49-F238E27FC236}">
                <a16:creationId xmlns:a16="http://schemas.microsoft.com/office/drawing/2014/main" id="{1D356AA2-8051-40F9-A7AD-57308A51B0D1}"/>
              </a:ext>
            </a:extLst>
          </p:cNvPr>
          <p:cNvSpPr>
            <a:spLocks noGrp="1"/>
          </p:cNvSpPr>
          <p:nvPr>
            <p:ph type="subTitle" idx="1"/>
          </p:nvPr>
        </p:nvSpPr>
        <p:spPr/>
        <p:txBody>
          <a:bodyPr/>
          <a:lstStyle/>
          <a:p>
            <a:r>
              <a:rPr lang="fi-FI" dirty="0"/>
              <a:t>Kevät 2020 toimenpideraportti</a:t>
            </a:r>
          </a:p>
        </p:txBody>
      </p:sp>
    </p:spTree>
    <p:extLst>
      <p:ext uri="{BB962C8B-B14F-4D97-AF65-F5344CB8AC3E}">
        <p14:creationId xmlns:p14="http://schemas.microsoft.com/office/powerpoint/2010/main" val="3190815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7. Ammatillisen koulutuksen kehittämisen hankekokonaisuus</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987425"/>
            <a:ext cx="6172200" cy="5670713"/>
          </a:xfrm>
        </p:spPr>
        <p:txBody>
          <a:bodyPr>
            <a:normAutofit/>
          </a:bodyPr>
          <a:lstStyle/>
          <a:p>
            <a:pPr marL="0" indent="0">
              <a:buNone/>
            </a:pPr>
            <a:r>
              <a:rPr lang="fi-FI" sz="1600" dirty="0"/>
              <a:t>Yhteishanke: 8 ammatillista kouluttajaa ja sidosryhmät ovat AIKO-hankkeessa valmistelleet TYRSKY-hankkeen ESR-hakuun (maaliskuu 2020)</a:t>
            </a:r>
          </a:p>
          <a:p>
            <a:pPr marL="0" indent="0">
              <a:buNone/>
            </a:pPr>
            <a:r>
              <a:rPr lang="fi-FI" sz="1600" dirty="0"/>
              <a:t>TAKK ja SASKY:</a:t>
            </a:r>
          </a:p>
          <a:p>
            <a:pPr lvl="1"/>
            <a:r>
              <a:rPr lang="fi-FI" sz="1200" dirty="0"/>
              <a:t>Teknologia-alan koulutuksen valtakunnallinen kehittäminen yhteistyössä työelämän kanssa </a:t>
            </a:r>
          </a:p>
          <a:p>
            <a:pPr lvl="1"/>
            <a:r>
              <a:rPr lang="fi-FI" sz="1200" dirty="0"/>
              <a:t>Koneistajamestarin koulutus / Erilaisia vetovoimaan liittyviä toimenpiteitä</a:t>
            </a:r>
          </a:p>
          <a:p>
            <a:pPr lvl="2"/>
            <a:r>
              <a:rPr lang="fi-FI" sz="1100" dirty="0"/>
              <a:t>Tavoitteet: Metallialalla työskentelevien osaamisen arvostamisen lisääminen ja alan vetovoiman kasvattaminen</a:t>
            </a:r>
          </a:p>
          <a:p>
            <a:pPr marL="0" indent="0">
              <a:buNone/>
            </a:pPr>
            <a:r>
              <a:rPr lang="fi-FI" sz="1600" dirty="0" err="1"/>
              <a:t>Mex</a:t>
            </a:r>
            <a:r>
              <a:rPr lang="fi-FI" sz="1600" dirty="0"/>
              <a:t> Finland: </a:t>
            </a:r>
            <a:r>
              <a:rPr lang="fi-FI" sz="1600" dirty="0" err="1"/>
              <a:t>Adaptive</a:t>
            </a:r>
            <a:r>
              <a:rPr lang="fi-FI" sz="1600" dirty="0"/>
              <a:t> Industrial </a:t>
            </a:r>
            <a:r>
              <a:rPr lang="fi-FI" sz="1600" dirty="0" err="1"/>
              <a:t>Loops</a:t>
            </a:r>
            <a:r>
              <a:rPr lang="fi-FI" sz="1600" dirty="0"/>
              <a:t> (AIL) –hanke </a:t>
            </a:r>
          </a:p>
          <a:p>
            <a:pPr lvl="1"/>
            <a:r>
              <a:rPr lang="fi-FI" sz="1200" dirty="0"/>
              <a:t>Rahoitus haettu Business Finlandin kasvumoottori –rahoitusinstrumentista ja myönnetty joulukuussa 2019</a:t>
            </a:r>
          </a:p>
          <a:p>
            <a:pPr lvl="1"/>
            <a:r>
              <a:rPr lang="fi-FI" sz="1200" dirty="0"/>
              <a:t>Kansallinen hanke, joten rahoitus ei kohdistu vain Pirkanmaalle </a:t>
            </a:r>
          </a:p>
          <a:p>
            <a:pPr lvl="1"/>
            <a:r>
              <a:rPr lang="fi-FI" sz="1200" dirty="0"/>
              <a:t>Pirkanmaalaisia yrityksiä mukana: X</a:t>
            </a:r>
          </a:p>
          <a:p>
            <a:pPr lvl="1"/>
            <a:r>
              <a:rPr lang="fi-FI" sz="1200" dirty="0" err="1"/>
              <a:t>Mex</a:t>
            </a:r>
            <a:r>
              <a:rPr lang="fi-FI" sz="1200" dirty="0"/>
              <a:t> Finland on konepajateollisuuden ekosysteemi, jonka tehtävä on tukea jäsenyritystensä kasvua ja kansainvälistymistä. ÄVE-hankkeen osana Pirkanmaalaiset koulutus- ja tutkimuslaitokset ovat käynnistäneet elinkeinoelämää tukevaa tutkimuspanosta. Lisäksi ekosysteemi on tukenut ammatillisen koulutuksen strategista kehityshanketta. Työskentelee myös alan houkuttelevuuden lisäämiseksi.</a:t>
            </a:r>
            <a:endParaRPr lang="fi-FI" sz="1600" dirty="0"/>
          </a:p>
          <a:p>
            <a:pPr marL="0" indent="0">
              <a:buNone/>
            </a:pPr>
            <a:r>
              <a:rPr lang="fi-FI" sz="1600" dirty="0"/>
              <a:t>Maaliskuussa 2020 myönnetystä 500 000€ lisämäärärahasta siltasopimuksen toimenpiteisiin kohdistetaan osa uudenlaisen Valimoalan oppimis- ja tutkimusympäristön kehittämiseen</a:t>
            </a:r>
          </a:p>
          <a:p>
            <a:pPr lvl="1"/>
            <a:r>
              <a:rPr lang="fi-FI" sz="1200" dirty="0"/>
              <a:t>Toimenpide tukee uudenlaisen yhteistyöalustan kehittämistä teollisuuden perusosaamisen ja vetovoiman parantamiseen</a:t>
            </a:r>
            <a:endParaRPr lang="fi-FI" sz="6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fontScale="92500" lnSpcReduction="10000"/>
          </a:bodyPr>
          <a:lstStyle/>
          <a:p>
            <a:r>
              <a:rPr lang="fi-FI" dirty="0"/>
              <a:t>Vaihe: Käynnissä</a:t>
            </a:r>
          </a:p>
          <a:p>
            <a:r>
              <a:rPr lang="fi-FI" dirty="0"/>
              <a:t>Tyyppi: Hankekokonaisuus</a:t>
            </a:r>
          </a:p>
          <a:p>
            <a:pPr marL="742950" lvl="1" indent="-285750">
              <a:buFont typeface="Arial" panose="020B0604020202020204" pitchFamily="34" charset="0"/>
              <a:buChar char="•"/>
            </a:pPr>
            <a:r>
              <a:rPr lang="fi-FI" dirty="0"/>
              <a:t>Toimenpiteiden/hankkeiden määrä: 6</a:t>
            </a:r>
          </a:p>
          <a:p>
            <a:pPr marL="742950" lvl="1" indent="-285750">
              <a:buFont typeface="Arial" panose="020B0604020202020204" pitchFamily="34" charset="0"/>
              <a:buChar char="•"/>
            </a:pPr>
            <a:r>
              <a:rPr lang="fi-FI" dirty="0"/>
              <a:t>Yhteishankkeita: 2</a:t>
            </a:r>
          </a:p>
          <a:p>
            <a:pPr marL="742950" lvl="1" indent="-285750">
              <a:buFont typeface="Arial" panose="020B0604020202020204" pitchFamily="34" charset="0"/>
              <a:buChar char="•"/>
            </a:pPr>
            <a:r>
              <a:rPr lang="fi-FI" dirty="0"/>
              <a:t>Edenneitä: 5 </a:t>
            </a:r>
          </a:p>
          <a:p>
            <a:r>
              <a:rPr lang="fi-FI" dirty="0"/>
              <a:t>Toteutusaika: 2020 –</a:t>
            </a:r>
          </a:p>
          <a:p>
            <a:r>
              <a:rPr lang="fi-FI" dirty="0"/>
              <a:t>Toteuttajat: Hankekohtaiset, ammatilliset kouluttajat ja muut sidosryhmät</a:t>
            </a:r>
          </a:p>
          <a:p>
            <a:r>
              <a:rPr lang="fi-FI" dirty="0"/>
              <a:t>Rahoitus: </a:t>
            </a:r>
          </a:p>
          <a:p>
            <a:pPr marL="742950" lvl="1" indent="-285750">
              <a:buFont typeface="Arial" panose="020B0604020202020204" pitchFamily="34" charset="0"/>
              <a:buChar char="•"/>
            </a:pPr>
            <a:r>
              <a:rPr lang="fi-FI" dirty="0"/>
              <a:t>200 000€ </a:t>
            </a:r>
          </a:p>
          <a:p>
            <a:pPr marL="742950" lvl="1" indent="-285750">
              <a:buFont typeface="Arial" panose="020B0604020202020204" pitchFamily="34" charset="0"/>
              <a:buChar char="•"/>
            </a:pPr>
            <a:r>
              <a:rPr lang="fi-FI" dirty="0"/>
              <a:t>50 000€ (AIKO) </a:t>
            </a:r>
          </a:p>
          <a:p>
            <a:pPr marL="742950" lvl="1" indent="-285750">
              <a:buFont typeface="Arial" panose="020B0604020202020204" pitchFamily="34" charset="0"/>
              <a:buChar char="•"/>
            </a:pPr>
            <a:r>
              <a:rPr lang="fi-FI" dirty="0"/>
              <a:t>Business Finland 750 000€ (MEX Finland)</a:t>
            </a:r>
          </a:p>
          <a:p>
            <a:r>
              <a:rPr lang="fi-FI" dirty="0"/>
              <a:t>Yhteys maakuntaohjelmaan: 1. Välkky, 2. Ehyt</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150625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9" y="304800"/>
            <a:ext cx="3932236" cy="1111560"/>
          </a:xfrm>
        </p:spPr>
        <p:txBody>
          <a:bodyPr>
            <a:normAutofit/>
          </a:bodyPr>
          <a:lstStyle/>
          <a:p>
            <a:r>
              <a:rPr lang="fi-FI" sz="2400" dirty="0"/>
              <a:t>7. Ammatillisen koulutuksen kehittämisen hankekokonaisuus</a:t>
            </a:r>
          </a:p>
        </p:txBody>
      </p:sp>
      <p:graphicFrame>
        <p:nvGraphicFramePr>
          <p:cNvPr id="3" name="Taulukko 7">
            <a:extLst>
              <a:ext uri="{FF2B5EF4-FFF2-40B4-BE49-F238E27FC236}">
                <a16:creationId xmlns:a16="http://schemas.microsoft.com/office/drawing/2014/main" id="{D87A230C-DF1B-41D7-876A-5BE561C7F05C}"/>
              </a:ext>
            </a:extLst>
          </p:cNvPr>
          <p:cNvGraphicFramePr>
            <a:graphicFrameLocks noGrp="1"/>
          </p:cNvGraphicFramePr>
          <p:nvPr>
            <p:ph idx="1"/>
            <p:extLst>
              <p:ext uri="{D42A27DB-BD31-4B8C-83A1-F6EECF244321}">
                <p14:modId xmlns:p14="http://schemas.microsoft.com/office/powerpoint/2010/main" val="2526026241"/>
              </p:ext>
            </p:extLst>
          </p:nvPr>
        </p:nvGraphicFramePr>
        <p:xfrm>
          <a:off x="839789" y="1761859"/>
          <a:ext cx="11146629" cy="4791341"/>
        </p:xfrm>
        <a:graphic>
          <a:graphicData uri="http://schemas.openxmlformats.org/drawingml/2006/table">
            <a:tbl>
              <a:tblPr firstRow="1" bandRow="1">
                <a:tableStyleId>{F5AB1C69-6EDB-4FF4-983F-18BD219EF322}</a:tableStyleId>
              </a:tblPr>
              <a:tblGrid>
                <a:gridCol w="3537085">
                  <a:extLst>
                    <a:ext uri="{9D8B030D-6E8A-4147-A177-3AD203B41FA5}">
                      <a16:colId xmlns:a16="http://schemas.microsoft.com/office/drawing/2014/main" val="3757014118"/>
                    </a:ext>
                  </a:extLst>
                </a:gridCol>
                <a:gridCol w="2757577">
                  <a:extLst>
                    <a:ext uri="{9D8B030D-6E8A-4147-A177-3AD203B41FA5}">
                      <a16:colId xmlns:a16="http://schemas.microsoft.com/office/drawing/2014/main" val="4087964091"/>
                    </a:ext>
                  </a:extLst>
                </a:gridCol>
                <a:gridCol w="2358151">
                  <a:extLst>
                    <a:ext uri="{9D8B030D-6E8A-4147-A177-3AD203B41FA5}">
                      <a16:colId xmlns:a16="http://schemas.microsoft.com/office/drawing/2014/main" val="1784017127"/>
                    </a:ext>
                  </a:extLst>
                </a:gridCol>
                <a:gridCol w="1118009">
                  <a:extLst>
                    <a:ext uri="{9D8B030D-6E8A-4147-A177-3AD203B41FA5}">
                      <a16:colId xmlns:a16="http://schemas.microsoft.com/office/drawing/2014/main" val="2051782594"/>
                    </a:ext>
                  </a:extLst>
                </a:gridCol>
                <a:gridCol w="1375807">
                  <a:extLst>
                    <a:ext uri="{9D8B030D-6E8A-4147-A177-3AD203B41FA5}">
                      <a16:colId xmlns:a16="http://schemas.microsoft.com/office/drawing/2014/main" val="989421903"/>
                    </a:ext>
                  </a:extLst>
                </a:gridCol>
              </a:tblGrid>
              <a:tr h="530329">
                <a:tc>
                  <a:txBody>
                    <a:bodyPr/>
                    <a:lstStyle/>
                    <a:p>
                      <a:r>
                        <a:rPr lang="fi-FI" sz="1400" b="1" i="0" dirty="0"/>
                        <a:t>Toimenpide</a:t>
                      </a:r>
                    </a:p>
                  </a:txBody>
                  <a:tcPr/>
                </a:tc>
                <a:tc>
                  <a:txBody>
                    <a:bodyPr/>
                    <a:lstStyle/>
                    <a:p>
                      <a:r>
                        <a:rPr lang="fi-FI" sz="1400" b="1" i="0" dirty="0"/>
                        <a:t>Hankkeet, jotka tukevat toimenpidettä</a:t>
                      </a:r>
                    </a:p>
                  </a:txBody>
                  <a:tcPr/>
                </a:tc>
                <a:tc>
                  <a:txBody>
                    <a:bodyPr/>
                    <a:lstStyle/>
                    <a:p>
                      <a:r>
                        <a:rPr lang="fi-FI" sz="1400" dirty="0"/>
                        <a:t>Vastuutahot</a:t>
                      </a:r>
                    </a:p>
                  </a:txBody>
                  <a:tcPr/>
                </a:tc>
                <a:tc>
                  <a:txBody>
                    <a:bodyPr/>
                    <a:lstStyle/>
                    <a:p>
                      <a:r>
                        <a:rPr lang="fi-FI" sz="1400" dirty="0"/>
                        <a:t>Rahoitus</a:t>
                      </a:r>
                    </a:p>
                  </a:txBody>
                  <a:tcPr/>
                </a:tc>
                <a:tc>
                  <a:txBody>
                    <a:bodyPr/>
                    <a:lstStyle/>
                    <a:p>
                      <a:r>
                        <a:rPr lang="fi-FI" sz="1400" dirty="0"/>
                        <a:t>Vaihe</a:t>
                      </a:r>
                    </a:p>
                  </a:txBody>
                  <a:tcPr/>
                </a:tc>
                <a:extLst>
                  <a:ext uri="{0D108BD9-81ED-4DB2-BD59-A6C34878D82A}">
                    <a16:rowId xmlns:a16="http://schemas.microsoft.com/office/drawing/2014/main" val="2722652475"/>
                  </a:ext>
                </a:extLst>
              </a:tr>
              <a:tr h="773517">
                <a:tc>
                  <a:txBody>
                    <a:bodyPr/>
                    <a:lstStyle/>
                    <a:p>
                      <a:r>
                        <a:rPr lang="fi-FI" sz="1200" dirty="0"/>
                        <a:t>TYRSKY (Työelämän rajapinta työelämän koulutuksen kehittämisen ytimessä)</a:t>
                      </a:r>
                    </a:p>
                  </a:txBody>
                  <a:tcPr/>
                </a:tc>
                <a:tc>
                  <a:txBody>
                    <a:bodyPr/>
                    <a:lstStyle/>
                    <a:p>
                      <a:endParaRPr lang="fi-FI" sz="1200" dirty="0"/>
                    </a:p>
                  </a:txBody>
                  <a:tcPr/>
                </a:tc>
                <a:tc>
                  <a:txBody>
                    <a:bodyPr/>
                    <a:lstStyle/>
                    <a:p>
                      <a:r>
                        <a:rPr lang="fi-FI" sz="1200" dirty="0"/>
                        <a:t>8 ammatillisen koulutuksen järjestäjää, Pirkanmaan yrittäjät, Pirkanmaan Kauppakamari, SASKY koordinoi</a:t>
                      </a:r>
                    </a:p>
                  </a:txBody>
                  <a:tcPr/>
                </a:tc>
                <a:tc>
                  <a:txBody>
                    <a:bodyPr/>
                    <a:lstStyle/>
                    <a:p>
                      <a:r>
                        <a:rPr lang="fi-FI" sz="1200" dirty="0"/>
                        <a:t>50 000€ (AIKO)</a:t>
                      </a:r>
                    </a:p>
                    <a:p>
                      <a:r>
                        <a:rPr lang="fi-FI" sz="1200" dirty="0"/>
                        <a:t>800 000€ (ESR)</a:t>
                      </a:r>
                    </a:p>
                  </a:txBody>
                  <a:tcPr/>
                </a:tc>
                <a:tc>
                  <a:txBody>
                    <a:bodyPr/>
                    <a:lstStyle/>
                    <a:p>
                      <a:r>
                        <a:rPr lang="fi-FI" sz="1200" dirty="0"/>
                        <a:t>ESR-haussa (03/2020)</a:t>
                      </a:r>
                    </a:p>
                  </a:txBody>
                  <a:tcPr/>
                </a:tc>
                <a:extLst>
                  <a:ext uri="{0D108BD9-81ED-4DB2-BD59-A6C34878D82A}">
                    <a16:rowId xmlns:a16="http://schemas.microsoft.com/office/drawing/2014/main" val="3251975417"/>
                  </a:ext>
                </a:extLst>
              </a:tr>
              <a:tr h="484586">
                <a:tc>
                  <a:txBody>
                    <a:bodyPr/>
                    <a:lstStyle/>
                    <a:p>
                      <a:r>
                        <a:rPr lang="fi-FI" sz="1200" dirty="0"/>
                        <a:t>Uudenlainen yhteistyöalusta teollisuuden perusosaamisen ja vetovoiman vahvistamiseen</a:t>
                      </a:r>
                    </a:p>
                  </a:txBody>
                  <a:tcPr/>
                </a:tc>
                <a:tc>
                  <a:txBody>
                    <a:bodyPr/>
                    <a:lstStyle/>
                    <a:p>
                      <a:r>
                        <a:rPr lang="fi-FI" sz="1200" dirty="0"/>
                        <a:t>- Valimoalan uudenlainen oppimis- ja tutkimusympäristö</a:t>
                      </a:r>
                    </a:p>
                  </a:txBody>
                  <a:tcPr/>
                </a:tc>
                <a:tc>
                  <a:txBody>
                    <a:bodyPr/>
                    <a:lstStyle/>
                    <a:p>
                      <a:r>
                        <a:rPr lang="fi-FI" sz="1200" dirty="0"/>
                        <a:t>Ammatilliset oppilaitokset, yritykset</a:t>
                      </a:r>
                    </a:p>
                  </a:txBody>
                  <a:tcPr/>
                </a:tc>
                <a:tc>
                  <a:txBody>
                    <a:bodyPr/>
                    <a:lstStyle/>
                    <a:p>
                      <a:r>
                        <a:rPr lang="fi-FI" sz="1200" dirty="0"/>
                        <a:t>0 €</a:t>
                      </a:r>
                    </a:p>
                  </a:txBody>
                  <a:tcPr/>
                </a:tc>
                <a:tc>
                  <a:txBody>
                    <a:bodyPr/>
                    <a:lstStyle/>
                    <a:p>
                      <a:r>
                        <a:rPr lang="fi-FI" sz="1200" dirty="0"/>
                        <a:t>Ei käynnissä</a:t>
                      </a:r>
                    </a:p>
                  </a:txBody>
                  <a:tcPr/>
                </a:tc>
                <a:extLst>
                  <a:ext uri="{0D108BD9-81ED-4DB2-BD59-A6C34878D82A}">
                    <a16:rowId xmlns:a16="http://schemas.microsoft.com/office/drawing/2014/main" val="1318249724"/>
                  </a:ext>
                </a:extLst>
              </a:tr>
              <a:tr h="773517">
                <a:tc>
                  <a:txBody>
                    <a:bodyPr/>
                    <a:lstStyle/>
                    <a:p>
                      <a:r>
                        <a:rPr lang="fi-FI" sz="1200" dirty="0" err="1"/>
                        <a:t>PK-yritysten</a:t>
                      </a:r>
                      <a:r>
                        <a:rPr lang="fi-FI" sz="1200" dirty="0"/>
                        <a:t> työntekijöille suunnattu henkilöstön ICT- ja digi-osaamisen kehittämiskokonaisuus ja rekrytointitarpeista lähtevä osaamisen kehittäminen työpaikoilla</a:t>
                      </a:r>
                    </a:p>
                  </a:txBody>
                  <a:tcPr/>
                </a:tc>
                <a:tc>
                  <a:txBody>
                    <a:bodyPr/>
                    <a:lstStyle/>
                    <a:p>
                      <a:endParaRPr lang="fi-FI" sz="1200" dirty="0"/>
                    </a:p>
                  </a:txBody>
                  <a:tcPr/>
                </a:tc>
                <a:tc>
                  <a:txBody>
                    <a:bodyPr/>
                    <a:lstStyle/>
                    <a:p>
                      <a:r>
                        <a:rPr lang="fi-FI" sz="1200" dirty="0" err="1"/>
                        <a:t>Tredu</a:t>
                      </a:r>
                      <a:r>
                        <a:rPr lang="fi-FI" sz="1200" dirty="0"/>
                        <a:t>?</a:t>
                      </a:r>
                    </a:p>
                  </a:txBody>
                  <a:tcPr/>
                </a:tc>
                <a:tc>
                  <a:txBody>
                    <a:bodyPr/>
                    <a:lstStyle/>
                    <a:p>
                      <a:endParaRPr lang="fi-FI" sz="1200" dirty="0"/>
                    </a:p>
                  </a:txBody>
                  <a:tcPr/>
                </a:tc>
                <a:tc>
                  <a:txBody>
                    <a:bodyPr/>
                    <a:lstStyle/>
                    <a:p>
                      <a:r>
                        <a:rPr lang="fi-FI" sz="1200" dirty="0"/>
                        <a:t>?</a:t>
                      </a:r>
                    </a:p>
                  </a:txBody>
                  <a:tcPr/>
                </a:tc>
                <a:extLst>
                  <a:ext uri="{0D108BD9-81ED-4DB2-BD59-A6C34878D82A}">
                    <a16:rowId xmlns:a16="http://schemas.microsoft.com/office/drawing/2014/main" val="3283285001"/>
                  </a:ext>
                </a:extLst>
              </a:tr>
              <a:tr h="773517">
                <a:tc>
                  <a:txBody>
                    <a:bodyPr/>
                    <a:lstStyle/>
                    <a:p>
                      <a:r>
                        <a:rPr lang="fi-FI" sz="1200" dirty="0"/>
                        <a:t>Oppimisympäristön kehittäminen yhteistyössä Länsi-Pirkanmaan teknologiateollisuusyritysten kanssa ja koulutusohjelmien käynnistäminen valmistavan teollisuuden tarpeisiin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dirty="0"/>
                        <a:t>- Teknologia-alan koulutuksen kehittäminen yhteistyössä työelämän kanssa</a:t>
                      </a:r>
                    </a:p>
                    <a:p>
                      <a:endParaRPr lang="fi-FI" sz="1200" dirty="0"/>
                    </a:p>
                  </a:txBody>
                  <a:tcPr/>
                </a:tc>
                <a:tc>
                  <a:txBody>
                    <a:bodyPr/>
                    <a:lstStyle/>
                    <a:p>
                      <a:r>
                        <a:rPr lang="fi-FI" sz="1200" dirty="0"/>
                        <a:t>SASKY, yritykset</a:t>
                      </a:r>
                    </a:p>
                  </a:txBody>
                  <a:tcPr/>
                </a:tc>
                <a:tc>
                  <a:txBody>
                    <a:bodyPr/>
                    <a:lstStyle/>
                    <a:p>
                      <a:r>
                        <a:rPr lang="fi-FI" sz="1200" dirty="0"/>
                        <a:t>140 000€ (OKM strategiarahoitus)</a:t>
                      </a:r>
                    </a:p>
                  </a:txBody>
                  <a:tcPr/>
                </a:tc>
                <a:tc>
                  <a:txBody>
                    <a:bodyPr/>
                    <a:lstStyle/>
                    <a:p>
                      <a:r>
                        <a:rPr lang="fi-FI" sz="1200" dirty="0"/>
                        <a:t>Käynnissä (rahoitettu jo 2018)</a:t>
                      </a:r>
                    </a:p>
                  </a:txBody>
                  <a:tcPr/>
                </a:tc>
                <a:extLst>
                  <a:ext uri="{0D108BD9-81ED-4DB2-BD59-A6C34878D82A}">
                    <a16:rowId xmlns:a16="http://schemas.microsoft.com/office/drawing/2014/main" val="3644656928"/>
                  </a:ext>
                </a:extLst>
              </a:tr>
              <a:tr h="773517">
                <a:tc>
                  <a:txBody>
                    <a:bodyPr/>
                    <a:lstStyle/>
                    <a:p>
                      <a:r>
                        <a:rPr lang="fi-FI" sz="1200" dirty="0"/>
                        <a:t>Konepajavalmistuksen osaamisen uudenlainen kehittäminen sekä kiertotalouden ja huollon osaaminen ja uudistaminen </a:t>
                      </a:r>
                    </a:p>
                  </a:txBody>
                  <a:tcPr/>
                </a:tc>
                <a:tc>
                  <a:txBody>
                    <a:bodyPr/>
                    <a:lstStyle/>
                    <a:p>
                      <a:r>
                        <a:rPr lang="fi-FI" sz="1200" dirty="0"/>
                        <a:t>- Teknologia-alan koulutuksen kehittäminen yhteistyössä työelämän kanssa</a:t>
                      </a:r>
                    </a:p>
                    <a:p>
                      <a:r>
                        <a:rPr lang="fi-FI" sz="1200" dirty="0"/>
                        <a:t>- Koneistajamestarin koulutus </a:t>
                      </a:r>
                    </a:p>
                  </a:txBody>
                  <a:tcPr/>
                </a:tc>
                <a:tc>
                  <a:txBody>
                    <a:bodyPr/>
                    <a:lstStyle/>
                    <a:p>
                      <a:r>
                        <a:rPr lang="fi-FI" sz="1200" dirty="0"/>
                        <a:t>TAKK, SASKY</a:t>
                      </a:r>
                    </a:p>
                  </a:txBody>
                  <a:tcPr/>
                </a:tc>
                <a:tc>
                  <a:txBody>
                    <a:bodyPr/>
                    <a:lstStyle/>
                    <a:p>
                      <a:r>
                        <a:rPr lang="fi-FI" sz="1200" dirty="0"/>
                        <a:t>200 000€</a:t>
                      </a:r>
                    </a:p>
                  </a:txBody>
                  <a:tcPr/>
                </a:tc>
                <a:tc>
                  <a:txBody>
                    <a:bodyPr/>
                    <a:lstStyle/>
                    <a:p>
                      <a:r>
                        <a:rPr lang="fi-FI" sz="1200" dirty="0"/>
                        <a:t>Käynnissä (osa alkanut ja rahoitettu jo 2018)</a:t>
                      </a:r>
                    </a:p>
                  </a:txBody>
                  <a:tcPr/>
                </a:tc>
                <a:extLst>
                  <a:ext uri="{0D108BD9-81ED-4DB2-BD59-A6C34878D82A}">
                    <a16:rowId xmlns:a16="http://schemas.microsoft.com/office/drawing/2014/main" val="3263859885"/>
                  </a:ext>
                </a:extLst>
              </a:tr>
              <a:tr h="484586">
                <a:tc>
                  <a:txBody>
                    <a:bodyPr/>
                    <a:lstStyle/>
                    <a:p>
                      <a:r>
                        <a:rPr lang="fi-FI" sz="1200" dirty="0"/>
                        <a:t>MEX Finland-kansallinen alustahanke</a:t>
                      </a:r>
                    </a:p>
                  </a:txBody>
                  <a:tcPr/>
                </a:tc>
                <a:tc>
                  <a:txBody>
                    <a:bodyPr/>
                    <a:lstStyle/>
                    <a:p>
                      <a:r>
                        <a:rPr lang="fi-FI" sz="1200" dirty="0" err="1"/>
                        <a:t>Adaptive</a:t>
                      </a:r>
                      <a:r>
                        <a:rPr lang="fi-FI" sz="1200" dirty="0"/>
                        <a:t> Industrial </a:t>
                      </a:r>
                      <a:r>
                        <a:rPr lang="fi-FI" sz="1200" dirty="0" err="1"/>
                        <a:t>Loops</a:t>
                      </a:r>
                      <a:r>
                        <a:rPr lang="fi-FI" sz="1200" dirty="0"/>
                        <a:t> (AIL)</a:t>
                      </a:r>
                    </a:p>
                  </a:txBody>
                  <a:tcPr/>
                </a:tc>
                <a:tc>
                  <a:txBody>
                    <a:bodyPr/>
                    <a:lstStyle/>
                    <a:p>
                      <a:r>
                        <a:rPr lang="fi-FI" sz="1200"/>
                        <a:t>Yritykset ja BF </a:t>
                      </a:r>
                    </a:p>
                  </a:txBody>
                  <a:tcPr/>
                </a:tc>
                <a:tc>
                  <a:txBody>
                    <a:bodyPr/>
                    <a:lstStyle/>
                    <a:p>
                      <a:r>
                        <a:rPr lang="fi-FI" sz="1200"/>
                        <a:t>750 000€ </a:t>
                      </a:r>
                    </a:p>
                  </a:txBody>
                  <a:tcPr/>
                </a:tc>
                <a:tc>
                  <a:txBody>
                    <a:bodyPr/>
                    <a:lstStyle/>
                    <a:p>
                      <a:r>
                        <a:rPr lang="fi-FI" sz="1200" dirty="0"/>
                        <a:t>Käynnissä 2020-2021</a:t>
                      </a:r>
                    </a:p>
                  </a:txBody>
                  <a:tcPr/>
                </a:tc>
                <a:extLst>
                  <a:ext uri="{0D108BD9-81ED-4DB2-BD59-A6C34878D82A}">
                    <a16:rowId xmlns:a16="http://schemas.microsoft.com/office/drawing/2014/main" val="1773795349"/>
                  </a:ext>
                </a:extLst>
              </a:tr>
            </a:tbl>
          </a:graphicData>
        </a:graphic>
      </p:graphicFrame>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12075886" y="1086608"/>
            <a:ext cx="45719" cy="450033"/>
          </a:xfrm>
        </p:spPr>
        <p:txBody>
          <a:bodyPr/>
          <a:lstStyle/>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1801665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8</a:t>
            </a:r>
            <a:r>
              <a:rPr lang="fi-FI" sz="2700" dirty="0"/>
              <a:t>. Muutoksen mahdollisuuksien hyödyntäminen – Muutosturvan toimintamalli</a:t>
            </a:r>
            <a:endParaRPr lang="fi-FI" dirty="0"/>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fontScale="92500" lnSpcReduction="10000"/>
          </a:bodyPr>
          <a:lstStyle/>
          <a:p>
            <a:r>
              <a:rPr lang="fi-FI" sz="2400" dirty="0"/>
              <a:t>Muutosturvan toimintamallia aktivoidaan ja kehitetään erityisesti huomioimalla rakennemuutoksen mahdollisuudet työvoiman siirtymiselle uusiin tehtäviin. </a:t>
            </a:r>
          </a:p>
          <a:p>
            <a:pPr lvl="1"/>
            <a:r>
              <a:rPr lang="fi-FI" sz="2000" dirty="0"/>
              <a:t>Yksilölliset koulutusratkaisut </a:t>
            </a:r>
          </a:p>
          <a:p>
            <a:r>
              <a:rPr lang="fi-FI" sz="2400" dirty="0"/>
              <a:t>Muutosturvalla on valtakunnallinen kolmikantainen kehitysryhmä, joka jatkaa vuonna 2020</a:t>
            </a:r>
          </a:p>
          <a:p>
            <a:r>
              <a:rPr lang="fi-FI" sz="2400" dirty="0"/>
              <a:t>Työsopimus- ja yhteistoimintalainsäädännön muutosta valmistellaan kolmikantaisesti; muutosturvan osalta tavoitteena kehittää menettelyjä enemmän proaktiivisen yhteistoiminnan suuntaan</a:t>
            </a:r>
          </a:p>
          <a:p>
            <a:r>
              <a:rPr lang="fi-FI" sz="2400" dirty="0"/>
              <a:t>Rahoitus tulee </a:t>
            </a:r>
            <a:r>
              <a:rPr lang="fi-FI" sz="2400" dirty="0" err="1"/>
              <a:t>TEM:stä</a:t>
            </a:r>
            <a:r>
              <a:rPr lang="fi-FI" sz="2400" dirty="0"/>
              <a:t> ja </a:t>
            </a:r>
            <a:r>
              <a:rPr lang="fi-FI" sz="2400" dirty="0" err="1"/>
              <a:t>OKM:stä</a:t>
            </a:r>
            <a:r>
              <a:rPr lang="fi-FI" sz="2400" dirty="0"/>
              <a:t> puoliksi</a:t>
            </a:r>
          </a:p>
          <a:p>
            <a:pPr lvl="1"/>
            <a:r>
              <a:rPr lang="fi-FI" sz="2000" dirty="0"/>
              <a:t>OKM-osuus suunnattu VOS-perusteiseen työvoimakoulutukseen</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 </a:t>
            </a:r>
          </a:p>
          <a:p>
            <a:r>
              <a:rPr lang="fi-FI" dirty="0"/>
              <a:t>Tyyppi: Jatkuva kehittäminen</a:t>
            </a:r>
          </a:p>
          <a:p>
            <a:r>
              <a:rPr lang="fi-FI" dirty="0"/>
              <a:t>Toteutusaika: Jatkuva</a:t>
            </a:r>
          </a:p>
          <a:p>
            <a:r>
              <a:rPr lang="fi-FI" dirty="0"/>
              <a:t>Toteuttajat: TE-toimisto, ELY-keskus</a:t>
            </a:r>
          </a:p>
          <a:p>
            <a:r>
              <a:rPr lang="fi-FI" dirty="0"/>
              <a:t>Rahoitus: 600 000 € (TEM ja OKM)</a:t>
            </a:r>
          </a:p>
          <a:p>
            <a:r>
              <a:rPr lang="fi-FI" dirty="0"/>
              <a:t>Jatkorahoitus: 500 000 €</a:t>
            </a:r>
          </a:p>
          <a:p>
            <a:r>
              <a:rPr lang="fi-FI" dirty="0"/>
              <a:t>Yhteys maakuntaohjelmaan: 2. Ehyt</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49221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9. Älykäs tehdaslaboratorio </a:t>
            </a:r>
            <a:r>
              <a:rPr lang="fi-FI" dirty="0" err="1"/>
              <a:t>HAMK:n</a:t>
            </a:r>
            <a:r>
              <a:rPr lang="fi-FI" dirty="0"/>
              <a:t> Valkeakosken toimipisteeseen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1791222"/>
            <a:ext cx="6172200" cy="4069828"/>
          </a:xfrm>
        </p:spPr>
        <p:txBody>
          <a:bodyPr/>
          <a:lstStyle/>
          <a:p>
            <a:r>
              <a:rPr lang="fi-FI" sz="2000" dirty="0"/>
              <a:t>Tavoitteena rakentaa </a:t>
            </a:r>
            <a:r>
              <a:rPr lang="fi-FI" sz="2000" dirty="0" err="1"/>
              <a:t>HAMK:n</a:t>
            </a:r>
            <a:r>
              <a:rPr lang="fi-FI" sz="2000" dirty="0"/>
              <a:t> tiloihin älykäs tehdaslaboratorioympäristö, joka mahdollistaa kehitysyhteistyön yritysten kanssa mm. </a:t>
            </a:r>
            <a:r>
              <a:rPr lang="fi-FI" sz="2000" dirty="0" err="1"/>
              <a:t>IoT</a:t>
            </a:r>
            <a:r>
              <a:rPr lang="fi-FI" sz="2000" dirty="0"/>
              <a:t>-teknologioiden ja teollisen internetin osaajien tarpeen kasvaessa</a:t>
            </a:r>
          </a:p>
          <a:p>
            <a:pPr lvl="1"/>
            <a:r>
              <a:rPr lang="fi-FI" sz="1800" dirty="0"/>
              <a:t>Tehdaslaboratorion rakentamiseen käytetty noin 100 000€ </a:t>
            </a:r>
            <a:r>
              <a:rPr lang="fi-FI" sz="1800" dirty="0" err="1"/>
              <a:t>HAMK:n</a:t>
            </a:r>
            <a:r>
              <a:rPr lang="fi-FI" sz="1800" dirty="0"/>
              <a:t> </a:t>
            </a:r>
            <a:r>
              <a:rPr lang="fi-FI" sz="1800" dirty="0">
                <a:solidFill>
                  <a:srgbClr val="FF0000"/>
                </a:solidFill>
              </a:rPr>
              <a:t>omaa rahaa</a:t>
            </a:r>
          </a:p>
          <a:p>
            <a:pPr lvl="1"/>
            <a:r>
              <a:rPr lang="fi-FI" sz="1800" dirty="0"/>
              <a:t>Sopivia rahoitusinstrumentteja, joista hakea tämän tyyppiseen toimintaan rahoitusta, ei ole ollut vuonna 2019, eikä niitä ainakaan toistaiseksi ole tiedossa myöskään 2020</a:t>
            </a:r>
          </a:p>
          <a:p>
            <a:pPr marL="457200" lvl="1" indent="0">
              <a:buNone/>
            </a:pPr>
            <a:endParaRPr lang="fi-FI" sz="20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a:t>
            </a:r>
          </a:p>
          <a:p>
            <a:r>
              <a:rPr lang="fi-FI" dirty="0"/>
              <a:t>Tyyppi: Investointi</a:t>
            </a:r>
          </a:p>
          <a:p>
            <a:r>
              <a:rPr lang="fi-FI" dirty="0"/>
              <a:t>Toteutusaika: 2019 -</a:t>
            </a:r>
          </a:p>
          <a:p>
            <a:r>
              <a:rPr lang="fi-FI" dirty="0"/>
              <a:t>Toteuttajat: HAMK</a:t>
            </a:r>
          </a:p>
          <a:p>
            <a:r>
              <a:rPr lang="fi-FI" dirty="0"/>
              <a:t>Rahoitus: 100 000 € </a:t>
            </a:r>
          </a:p>
          <a:p>
            <a:r>
              <a:rPr lang="fi-FI" dirty="0"/>
              <a:t>Jatkorahoitus: -</a:t>
            </a:r>
          </a:p>
          <a:p>
            <a:r>
              <a:rPr lang="fi-FI" dirty="0"/>
              <a:t>Yhteys maakuntaohjelmaan: 1. Välkky</a:t>
            </a:r>
          </a:p>
          <a:p>
            <a:r>
              <a:rPr lang="fi-FI" dirty="0"/>
              <a:t>Siltasopimus huomioitu rahoituksessa: Ei</a:t>
            </a:r>
          </a:p>
          <a:p>
            <a:endParaRPr lang="fi-FI" dirty="0"/>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1905283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10. </a:t>
            </a:r>
            <a:r>
              <a:rPr lang="fi-FI" dirty="0" err="1"/>
              <a:t>Talent</a:t>
            </a:r>
            <a:r>
              <a:rPr lang="fi-FI" dirty="0"/>
              <a:t> </a:t>
            </a:r>
            <a:r>
              <a:rPr lang="fi-FI" dirty="0" err="1"/>
              <a:t>boost</a:t>
            </a:r>
            <a:r>
              <a:rPr lang="fi-FI" dirty="0"/>
              <a:t> – Alueellisen ekosysteemin kehittäminen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International Tampere </a:t>
            </a:r>
            <a:r>
              <a:rPr lang="fi-FI" sz="2000" dirty="0" err="1"/>
              <a:t>Hub</a:t>
            </a:r>
            <a:endParaRPr lang="fi-FI" sz="2000" dirty="0"/>
          </a:p>
          <a:p>
            <a:pPr lvl="1"/>
            <a:r>
              <a:rPr lang="fi-FI" sz="1600" dirty="0"/>
              <a:t>Hanke on osa </a:t>
            </a:r>
            <a:r>
              <a:rPr lang="fi-FI" sz="1600" dirty="0" err="1"/>
              <a:t>Talent</a:t>
            </a:r>
            <a:r>
              <a:rPr lang="fi-FI" sz="1600" dirty="0"/>
              <a:t> </a:t>
            </a:r>
            <a:r>
              <a:rPr lang="fi-FI" sz="1600" dirty="0" err="1"/>
              <a:t>Boost</a:t>
            </a:r>
            <a:r>
              <a:rPr lang="fi-FI" sz="1600" dirty="0"/>
              <a:t> –ohjelmaa</a:t>
            </a:r>
          </a:p>
          <a:p>
            <a:r>
              <a:rPr lang="fi-FI" sz="1600" dirty="0"/>
              <a:t>Tavoitteena luoda pysyvä palvelualusta tukemaan yritysten kansainvälistä rekrytointia, osaajien houkuttelua, vastaanottoa ja </a:t>
            </a:r>
            <a:r>
              <a:rPr lang="fi-FI" sz="1600" dirty="0" err="1"/>
              <a:t>kv</a:t>
            </a:r>
            <a:r>
              <a:rPr lang="fi-FI" sz="1600" dirty="0"/>
              <a:t>-opiskelijoiden linkittämistä alueen yrityksiin</a:t>
            </a:r>
          </a:p>
          <a:p>
            <a:r>
              <a:rPr lang="fi-FI" sz="1600" dirty="0"/>
              <a:t>Aluetoimijoiden yhteistyö käynnistynyt dynaamisesti</a:t>
            </a:r>
          </a:p>
          <a:p>
            <a:r>
              <a:rPr lang="fi-FI" sz="1800" dirty="0"/>
              <a:t> </a:t>
            </a:r>
            <a:r>
              <a:rPr lang="fi-FI" sz="1600" dirty="0"/>
              <a:t>2019 tulokset:</a:t>
            </a:r>
          </a:p>
          <a:p>
            <a:pPr lvl="1"/>
            <a:r>
              <a:rPr lang="fi-FI" sz="1400" dirty="0"/>
              <a:t>53 yritystä + 12 startup-yritystä + 3 startup-ideaa, josta syntynyt yritys</a:t>
            </a:r>
          </a:p>
          <a:p>
            <a:pPr lvl="1"/>
            <a:r>
              <a:rPr lang="fi-FI" sz="1400" dirty="0"/>
              <a:t>4 tiedossa olevaa työllistynyttä</a:t>
            </a:r>
          </a:p>
          <a:p>
            <a:pPr lvl="1"/>
            <a:r>
              <a:rPr lang="fi-FI" sz="1400" dirty="0"/>
              <a:t>Intian osaajien houkuttelu: n.500 suoraa osaajakontaktia; suorat yhteystiedot ja osaajaprofiilit 31 osaajaa, yhteistyö-yliopistomahdollisuuksia 3</a:t>
            </a:r>
            <a:endParaRPr lang="fi-FI" sz="16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4456134"/>
          </a:xfrm>
        </p:spPr>
        <p:txBody>
          <a:bodyPr>
            <a:normAutofit/>
          </a:bodyPr>
          <a:lstStyle/>
          <a:p>
            <a:r>
              <a:rPr lang="fi-FI" dirty="0"/>
              <a:t>Vaihe: Käynnissä</a:t>
            </a:r>
          </a:p>
          <a:p>
            <a:r>
              <a:rPr lang="fi-FI" dirty="0"/>
              <a:t>Tyyppi: Hankekokonaisuus</a:t>
            </a:r>
          </a:p>
          <a:p>
            <a:pPr marL="742950" lvl="1" indent="-285750">
              <a:buFont typeface="Arial" panose="020B0604020202020204" pitchFamily="34" charset="0"/>
              <a:buChar char="•"/>
            </a:pPr>
            <a:r>
              <a:rPr lang="fi-FI" dirty="0"/>
              <a:t>Osatoimenpiteitä/hankkeita: 1 </a:t>
            </a:r>
          </a:p>
          <a:p>
            <a:r>
              <a:rPr lang="fi-FI" dirty="0"/>
              <a:t>Toteutusaika: 1.5.2019 – 30.4.2021 </a:t>
            </a:r>
          </a:p>
          <a:p>
            <a:r>
              <a:rPr lang="fi-FI" dirty="0"/>
              <a:t>Toteuttajat: Tampereen kaupunki, korkeakouluyhteisö </a:t>
            </a:r>
          </a:p>
          <a:p>
            <a:r>
              <a:rPr lang="fi-FI" dirty="0"/>
              <a:t>Rahoitus: 477 574€ (AIKO)</a:t>
            </a:r>
          </a:p>
          <a:p>
            <a:r>
              <a:rPr lang="fi-FI" dirty="0"/>
              <a:t>Jatkorahoitus: </a:t>
            </a:r>
          </a:p>
          <a:p>
            <a:r>
              <a:rPr lang="fi-FI" dirty="0"/>
              <a:t>Synergiat: Entergr8 –Kokka kohti Suomea, OSKE</a:t>
            </a:r>
          </a:p>
          <a:p>
            <a:r>
              <a:rPr lang="fi-FI" dirty="0"/>
              <a:t>Yhteys maakuntaohjelmaan: 1. Välkky</a:t>
            </a:r>
          </a:p>
          <a:p>
            <a:r>
              <a:rPr lang="fi-FI" dirty="0"/>
              <a:t>Siltasopimus huomioitu rahoituksessa: Kyllä</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526822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497306" y="457200"/>
            <a:ext cx="4274720" cy="1600200"/>
          </a:xfrm>
        </p:spPr>
        <p:txBody>
          <a:bodyPr>
            <a:noAutofit/>
          </a:bodyPr>
          <a:lstStyle/>
          <a:p>
            <a:r>
              <a:rPr lang="fi-FI" sz="1600" dirty="0"/>
              <a:t>Tilasto-osuudessa nostetaan esille oleellisia alueellisia tunnuslukuja liittyen yksittäiseen teemaan, sekä toimenpiteissä jo saavutettuja tuloksia. Tarkempaa tilastoanalyysia tehdään jo alueella paljon, joten tunnuslukuja on poimittu olemassa olevista lähteistä ja täydennetty tarpeellisin osin.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54070" y="1051625"/>
            <a:ext cx="6172200" cy="5592281"/>
          </a:xfrm>
        </p:spPr>
        <p:txBody>
          <a:bodyPr>
            <a:normAutofit/>
          </a:bodyPr>
          <a:lstStyle/>
          <a:p>
            <a:r>
              <a:rPr lang="fi-FI" sz="1600" dirty="0"/>
              <a:t>TKI-toiminnan rahoitus Pirkanmaalla on vähentynyt voimakkaasti huippuvuosista, mutta vuonna 2018 pientä kasvua on taas tapahtunut (6,6 %)</a:t>
            </a:r>
          </a:p>
          <a:p>
            <a:r>
              <a:rPr lang="fi-FI" sz="1600" dirty="0"/>
              <a:t>Yritysten T&amp;K-menot nousivat vuonna 2018 (9,4 %) </a:t>
            </a:r>
          </a:p>
          <a:p>
            <a:r>
              <a:rPr lang="fi-FI" sz="1600" dirty="0"/>
              <a:t>Ekosysteemien monitorointia kehitetään pilottimaisesti Kasvun ekosysteemit –hankkeessa kevään ja kesän 2020 aikana </a:t>
            </a:r>
            <a:endParaRPr lang="fi-FI" sz="1800" dirty="0"/>
          </a:p>
          <a:p>
            <a:pPr lvl="1"/>
            <a:r>
              <a:rPr lang="fi-FI" sz="1600" dirty="0"/>
              <a:t>Yhteistyössä Business Tampereen kanssa</a:t>
            </a:r>
          </a:p>
          <a:p>
            <a:pPr lvl="1"/>
            <a:r>
              <a:rPr lang="fi-FI" sz="1600" dirty="0"/>
              <a:t>Tästä saadaan mahdollisesti tilastotietoa ja hyviä käytäntöjä alustojen ja ekosysteemien monitoroimiseen</a:t>
            </a:r>
          </a:p>
          <a:p>
            <a:pPr marL="0" indent="0">
              <a:buNone/>
            </a:pPr>
            <a:endParaRPr lang="fi-FI" sz="2000" dirty="0"/>
          </a:p>
          <a:p>
            <a:r>
              <a:rPr lang="fi-FI" sz="2000" dirty="0"/>
              <a:t>Lisätietoa:</a:t>
            </a:r>
          </a:p>
          <a:p>
            <a:pPr lvl="1" fontAlgn="base"/>
            <a:r>
              <a:rPr lang="fi-FI" sz="1600" dirty="0"/>
              <a:t>Pirkanmaan innovaatiotoiminnan tilannekuva (Pirkanmaan liitto) </a:t>
            </a:r>
            <a:r>
              <a:rPr lang="en-US" sz="1600" dirty="0"/>
              <a:t>​</a:t>
            </a:r>
          </a:p>
          <a:p>
            <a:pPr lvl="1" fontAlgn="base"/>
            <a:r>
              <a:rPr lang="fi-FI" sz="1600" dirty="0"/>
              <a:t>Työvoimatutkimus (Tilastokeskus)</a:t>
            </a:r>
            <a:r>
              <a:rPr lang="en-US" sz="1600" dirty="0"/>
              <a:t>​</a:t>
            </a:r>
          </a:p>
          <a:p>
            <a:pPr lvl="1" fontAlgn="base"/>
            <a:r>
              <a:rPr lang="fi-FI" sz="1600" dirty="0"/>
              <a:t>Ammattibarometri (TE-toimisto, ELY-keskus)</a:t>
            </a:r>
            <a:r>
              <a:rPr lang="en-US" sz="1600" dirty="0"/>
              <a:t>​</a:t>
            </a:r>
          </a:p>
          <a:p>
            <a:pPr lvl="1"/>
            <a:endParaRPr lang="fi-FI" sz="1600" dirty="0"/>
          </a:p>
          <a:p>
            <a:endParaRPr lang="fi-FI" sz="16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497306" y="2261936"/>
            <a:ext cx="4274719" cy="4251597"/>
          </a:xfrm>
        </p:spPr>
        <p:txBody>
          <a:bodyPr>
            <a:normAutofit lnSpcReduction="10000"/>
          </a:bodyPr>
          <a:lstStyle/>
          <a:p>
            <a:r>
              <a:rPr lang="fi-FI" dirty="0" err="1"/>
              <a:t>Työlllisyyspotentiaalin</a:t>
            </a:r>
            <a:r>
              <a:rPr lang="fi-FI" dirty="0"/>
              <a:t> ja T&amp;K-toiminnan toimenpiteet vastaavat erilaisten toimintamallien ja alustojen kehittämiseen, jotta työllisyyspotentiaali saadaan hyödynnettyä täysimääräisesti. Tämä tarkoittaa käytännön tasolla:</a:t>
            </a:r>
          </a:p>
          <a:p>
            <a:pPr marL="285750" indent="-285750">
              <a:buFont typeface="Arial" panose="020B0604020202020204" pitchFamily="34" charset="0"/>
              <a:buChar char="•"/>
            </a:pPr>
            <a:r>
              <a:rPr lang="fi-FI" dirty="0"/>
              <a:t>Toimintamallien kehittämistä nopeisiin osaamistarpeisiin vastaamiseen ja eri aloille tai alueille sopiviksi</a:t>
            </a:r>
          </a:p>
          <a:p>
            <a:pPr marL="285750" indent="-285750">
              <a:buFont typeface="Arial" panose="020B0604020202020204" pitchFamily="34" charset="0"/>
              <a:buChar char="•"/>
            </a:pPr>
            <a:r>
              <a:rPr lang="fi-FI" dirty="0"/>
              <a:t>Valmiiden alustojen tai ekosysteemien kehittämiseen keskeisille aloille, mikä luo verkostoja, tehostaa tiedon kulkua ja kokoaa alojen yrityksiä, palveluita (myös koulutus) ja työvoimaa lähemmäs toisiaan</a:t>
            </a:r>
          </a:p>
          <a:p>
            <a:pPr marL="285750" indent="-285750">
              <a:buFont typeface="Arial" panose="020B0604020202020204" pitchFamily="34" charset="0"/>
              <a:buChar char="•"/>
            </a:pPr>
            <a:r>
              <a:rPr lang="fi-FI" dirty="0"/>
              <a:t>Edustettuina mm. SOTE-alat, Tekoäly, DIH, rakennusala, elämysalat ja ilmiölähtöinen osaamistarpeiden ennakointi mm. teollisuudessa, kiertotaloudessa ja </a:t>
            </a:r>
            <a:r>
              <a:rPr lang="fi-FI" dirty="0" err="1"/>
              <a:t>SOTE:ssa</a:t>
            </a:r>
            <a:r>
              <a:rPr lang="fi-FI" dirty="0"/>
              <a:t> </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00110"/>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Tilastoja työllisyyspotentiaalista ja T&amp;K-toiminnasta</a:t>
            </a:r>
          </a:p>
        </p:txBody>
      </p:sp>
    </p:spTree>
    <p:extLst>
      <p:ext uri="{BB962C8B-B14F-4D97-AF65-F5344CB8AC3E}">
        <p14:creationId xmlns:p14="http://schemas.microsoft.com/office/powerpoint/2010/main" val="2243339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11. Nopeasti osaamistarpeisiin vastaava lyhytkestoinen ammatillinen koulutus</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lstStyle/>
          <a:p>
            <a:endParaRPr lang="fi-FI"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a:t>
            </a:r>
          </a:p>
          <a:p>
            <a:r>
              <a:rPr lang="fi-FI" dirty="0"/>
              <a:t>Tyyppi: Jatkuva kehittäminen</a:t>
            </a:r>
          </a:p>
          <a:p>
            <a:r>
              <a:rPr lang="fi-FI" dirty="0"/>
              <a:t>Toteutusaika: 2019 - </a:t>
            </a:r>
          </a:p>
          <a:p>
            <a:r>
              <a:rPr lang="fi-FI" dirty="0"/>
              <a:t>Toteuttajat: OKM, Pirkanmaan ammatilliset kouluttajat</a:t>
            </a:r>
          </a:p>
          <a:p>
            <a:r>
              <a:rPr lang="fi-FI" dirty="0"/>
              <a:t>Rahoitus: 1 500 000 €</a:t>
            </a:r>
          </a:p>
          <a:p>
            <a:r>
              <a:rPr lang="fi-FI" dirty="0"/>
              <a:t>Jatkorahoitus: </a:t>
            </a:r>
          </a:p>
          <a:p>
            <a:r>
              <a:rPr lang="fi-FI" dirty="0"/>
              <a:t>Yhteys maakuntaohjelmaan: 2. Ehyt</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76752"/>
            <a:ext cx="7008811"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Tree>
    <p:extLst>
      <p:ext uri="{BB962C8B-B14F-4D97-AF65-F5344CB8AC3E}">
        <p14:creationId xmlns:p14="http://schemas.microsoft.com/office/powerpoint/2010/main" val="1008969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a:bodyPr>
          <a:lstStyle/>
          <a:p>
            <a:r>
              <a:rPr lang="fi-FI" dirty="0"/>
              <a:t>12. Aluepalvelumalli ja sen kehittäminen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Uusi aluepalvelumalli on otettu käyttöön vuoden 2019 alusta</a:t>
            </a:r>
          </a:p>
          <a:p>
            <a:pPr lvl="1"/>
            <a:r>
              <a:rPr lang="fi-FI" sz="1400" dirty="0"/>
              <a:t>Kumppanuussopimukset Kangasalan, Nokian, Oriveden, Virtain ja Ylöjärven kaupunkien sekä Lempäälän ja Pirkkalan kuntien kanssa</a:t>
            </a:r>
          </a:p>
          <a:p>
            <a:pPr lvl="1"/>
            <a:r>
              <a:rPr lang="fi-FI" sz="1400" dirty="0"/>
              <a:t>Tavoitteena lisätä asiakastyytyväisyyttä, asiakastuloksia ja koulutuksen tavoitettavuutta viemällä koulutusta yhä enemmän kuntiin ja työpaikoille</a:t>
            </a:r>
          </a:p>
          <a:p>
            <a:pPr lvl="1"/>
            <a:r>
              <a:rPr lang="fi-FI" sz="1400" dirty="0"/>
              <a:t>Hyödyt kuntien elinvoimalle koulutuksen saavutettavuuden ja monipuolistumisen myötä, sekä uudet mahdollisuudet kustannusten jakamiseen ammatillisen koulutuksen lainsäädännön muuttuessa</a:t>
            </a:r>
          </a:p>
          <a:p>
            <a:pPr lvl="1"/>
            <a:r>
              <a:rPr lang="fi-FI" sz="1400" dirty="0"/>
              <a:t>Korvaa aiemmat yrittäjyyskasvatus- ja yritystoimintapalveluja koskevat kumppanuussopimukset</a:t>
            </a:r>
          </a:p>
          <a:p>
            <a:pPr lvl="1"/>
            <a:r>
              <a:rPr lang="fi-FI" sz="1200" dirty="0">
                <a:hlinkClick r:id="rId2"/>
              </a:rPr>
              <a:t>http://tampere.cloudnc.fi/fi-FI/Toimielimet/Elinvoima_ja_osaamislautakunta/Kokous_12122018/Tampereen_seudun_ammattiopiston_aluepalv(67343)</a:t>
            </a:r>
            <a:endParaRPr lang="fi-FI" sz="1600" dirty="0"/>
          </a:p>
          <a:p>
            <a:r>
              <a:rPr lang="fi-FI" sz="1600" dirty="0"/>
              <a:t>Mallia viedään eteenpäin laatimalla Tampereen ympäryskuntien toimipisteisiin omat kehittämissuunnitelmat huomioiden kunkin kunnan ja alueen erityispiirteet</a:t>
            </a:r>
          </a:p>
          <a:p>
            <a:pPr lvl="1"/>
            <a:r>
              <a:rPr lang="fi-FI" sz="1200" dirty="0"/>
              <a:t>Koulutuksessa painotetaan työpaikoilla tapahtuvaa oppimista ja oppisopimuskoulutusta</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a:t>
            </a:r>
          </a:p>
          <a:p>
            <a:r>
              <a:rPr lang="fi-FI" dirty="0"/>
              <a:t>Tyyppi: Jatkuva kehittäminen </a:t>
            </a:r>
          </a:p>
          <a:p>
            <a:r>
              <a:rPr lang="fi-FI" dirty="0"/>
              <a:t>Toteutusaika: 2019 - </a:t>
            </a:r>
          </a:p>
          <a:p>
            <a:r>
              <a:rPr lang="fi-FI" dirty="0"/>
              <a:t>Toteuttajat: TEM, </a:t>
            </a:r>
            <a:r>
              <a:rPr lang="fi-FI" dirty="0" err="1"/>
              <a:t>Tredu</a:t>
            </a:r>
            <a:r>
              <a:rPr lang="fi-FI" dirty="0"/>
              <a:t>, kunnat, alueen yritykset</a:t>
            </a:r>
          </a:p>
          <a:p>
            <a:r>
              <a:rPr lang="fi-FI" dirty="0"/>
              <a:t>Rahoitus: Ei erillisrahoitusta</a:t>
            </a:r>
          </a:p>
          <a:p>
            <a:r>
              <a:rPr lang="fi-FI" dirty="0"/>
              <a:t>Jatkorahoitus: -</a:t>
            </a:r>
          </a:p>
          <a:p>
            <a:r>
              <a:rPr lang="fi-FI" dirty="0"/>
              <a:t>Yhteys maakuntaohjelmaan: 2. Ehyt, 1. Välkky</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03257"/>
            <a:ext cx="7008811"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Tree>
    <p:extLst>
      <p:ext uri="{BB962C8B-B14F-4D97-AF65-F5344CB8AC3E}">
        <p14:creationId xmlns:p14="http://schemas.microsoft.com/office/powerpoint/2010/main" val="395417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253948" y="0"/>
            <a:ext cx="793805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13. Suurhankkeiden osaamisen hallintaprosessi ja osaajien saanti</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lnSpcReduction="10000"/>
          </a:bodyPr>
          <a:lstStyle/>
          <a:p>
            <a:r>
              <a:rPr lang="fi-FI" sz="2000" dirty="0"/>
              <a:t>Hanke 1: Työvoimatarpeen ennakointimalli suurten rakennus- ja kehityshankkeiden osana</a:t>
            </a:r>
          </a:p>
          <a:p>
            <a:pPr lvl="1"/>
            <a:r>
              <a:rPr lang="fi-FI" sz="1800" dirty="0"/>
              <a:t>Toimintamalli ennakointiin ja osaajatarpeen täyttämiseen </a:t>
            </a:r>
          </a:p>
          <a:p>
            <a:pPr lvl="1"/>
            <a:r>
              <a:rPr lang="fi-FI" sz="1800" dirty="0"/>
              <a:t>17 kivityömiestä koulutettu suoraan töihin </a:t>
            </a:r>
          </a:p>
          <a:p>
            <a:pPr lvl="1"/>
            <a:r>
              <a:rPr lang="fi-FI" sz="1800" dirty="0">
                <a:hlinkClick r:id="rId2"/>
              </a:rPr>
              <a:t>https://aiko.i2works.fi/ennakointimalli/</a:t>
            </a:r>
            <a:endParaRPr lang="fi-FI" sz="1800" dirty="0"/>
          </a:p>
          <a:p>
            <a:pPr lvl="1"/>
            <a:endParaRPr lang="fi-FI" sz="1800" dirty="0"/>
          </a:p>
          <a:p>
            <a:r>
              <a:rPr lang="fi-FI" sz="2000" dirty="0"/>
              <a:t>Hanke 2: Työvoimatarpeen ennakointimalli suurten rakennus- ja kehityshankkeiden osana - laajentaminen seutukunnallisesti ja toiselle toimialalle</a:t>
            </a:r>
          </a:p>
          <a:p>
            <a:pPr lvl="1"/>
            <a:r>
              <a:rPr lang="fi-FI" sz="1800" dirty="0"/>
              <a:t>Laajennetaan ennakoinnin toimintamallia elämystalouden toiminta-alueelle</a:t>
            </a:r>
          </a:p>
          <a:p>
            <a:endParaRPr lang="fi-FI" sz="2200" dirty="0"/>
          </a:p>
          <a:p>
            <a:r>
              <a:rPr lang="fi-FI" sz="2000" dirty="0"/>
              <a:t>Suunnitelmissa hanke 3: Suurhankkeiden ennakointimallin laajentaminen ilmiöpohjaiseksi</a:t>
            </a:r>
          </a:p>
          <a:p>
            <a:pPr lvl="1"/>
            <a:r>
              <a:rPr lang="fi-FI" sz="1600" dirty="0"/>
              <a:t>Erityisesti keskittyminen haastaville toimialoille, kuten SOTE, teollisuus, elämystalous ja kiertotalous</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4506238"/>
          </a:xfrm>
        </p:spPr>
        <p:txBody>
          <a:bodyPr>
            <a:normAutofit fontScale="92500" lnSpcReduction="20000"/>
          </a:bodyPr>
          <a:lstStyle/>
          <a:p>
            <a:r>
              <a:rPr lang="fi-FI" dirty="0"/>
              <a:t>Vaihe: Käynnissä</a:t>
            </a:r>
          </a:p>
          <a:p>
            <a:r>
              <a:rPr lang="fi-FI" dirty="0"/>
              <a:t>Tyyppi: Hankekokonaisuus</a:t>
            </a:r>
          </a:p>
          <a:p>
            <a:r>
              <a:rPr lang="fi-FI" dirty="0"/>
              <a:t>Hankkeiden/toimenpiteiden määrä: 2 </a:t>
            </a:r>
          </a:p>
          <a:p>
            <a:r>
              <a:rPr lang="fi-FI" dirty="0"/>
              <a:t>Toteutusaika:</a:t>
            </a:r>
          </a:p>
          <a:p>
            <a:pPr marL="742950" lvl="1" indent="-285750">
              <a:buFont typeface="Arial" panose="020B0604020202020204" pitchFamily="34" charset="0"/>
              <a:buChar char="•"/>
            </a:pPr>
            <a:r>
              <a:rPr lang="fi-FI" dirty="0"/>
              <a:t>Hanke 1: toteutettu 1.1. - 30.4.2019 </a:t>
            </a:r>
          </a:p>
          <a:p>
            <a:pPr marL="742950" lvl="1" indent="-285750">
              <a:buFont typeface="Arial" panose="020B0604020202020204" pitchFamily="34" charset="0"/>
              <a:buChar char="•"/>
            </a:pPr>
            <a:r>
              <a:rPr lang="fi-FI" dirty="0"/>
              <a:t>Hanke 2: toteutusaika 1.8.2019 - 28.2.2020</a:t>
            </a:r>
          </a:p>
          <a:p>
            <a:r>
              <a:rPr lang="fi-FI" dirty="0"/>
              <a:t>Toteuttajat: Tampereen kaupungin työllisyyspalvelut, </a:t>
            </a:r>
            <a:r>
              <a:rPr lang="fi-FI" dirty="0" err="1"/>
              <a:t>Tredu</a:t>
            </a:r>
            <a:r>
              <a:rPr lang="fi-FI" dirty="0"/>
              <a:t>, Pirkanmaan TE-toimisto, ELY-keskus</a:t>
            </a:r>
          </a:p>
          <a:p>
            <a:r>
              <a:rPr lang="fi-FI" dirty="0"/>
              <a:t>Rahoitus: </a:t>
            </a:r>
            <a:endParaRPr lang="fi-FI" sz="1800" dirty="0"/>
          </a:p>
          <a:p>
            <a:pPr marL="742950" lvl="1" indent="-285750">
              <a:buFont typeface="Arial" panose="020B0604020202020204" pitchFamily="34" charset="0"/>
              <a:buChar char="•"/>
            </a:pPr>
            <a:r>
              <a:rPr lang="fi-FI" dirty="0"/>
              <a:t>Hanke 1:  AIKO 29 438€ (myönnetty 2018)</a:t>
            </a:r>
          </a:p>
          <a:p>
            <a:pPr marL="742950" lvl="1" indent="-285750">
              <a:buFont typeface="Arial" panose="020B0604020202020204" pitchFamily="34" charset="0"/>
              <a:buChar char="•"/>
            </a:pPr>
            <a:r>
              <a:rPr lang="fi-FI" dirty="0"/>
              <a:t>Hanke 2: Yhteensä 47 940 € AIKO</a:t>
            </a:r>
          </a:p>
          <a:p>
            <a:pPr marL="742950" lvl="1" indent="-285750">
              <a:buFont typeface="Arial" panose="020B0604020202020204" pitchFamily="34" charset="0"/>
              <a:buChar char="•"/>
            </a:pPr>
            <a:r>
              <a:rPr lang="fi-FI" dirty="0"/>
              <a:t>0,15 M€ (TEM, osaajien koulutus)</a:t>
            </a:r>
          </a:p>
          <a:p>
            <a:r>
              <a:rPr lang="fi-FI" dirty="0"/>
              <a:t>Jatkorahoitus: </a:t>
            </a:r>
          </a:p>
          <a:p>
            <a:r>
              <a:rPr lang="fi-FI" dirty="0"/>
              <a:t>Yhteys maakuntaohjelmaan: 2. Ehyt</a:t>
            </a:r>
          </a:p>
          <a:p>
            <a:r>
              <a:rPr lang="fi-FI" dirty="0"/>
              <a:t>Siltasopimus huomioitu rahoituksessa: Kyllä</a:t>
            </a:r>
          </a:p>
          <a:p>
            <a:r>
              <a:rPr lang="fi-FI" dirty="0"/>
              <a:t> </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5183188" y="76752"/>
            <a:ext cx="6803230"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Tree>
    <p:extLst>
      <p:ext uri="{BB962C8B-B14F-4D97-AF65-F5344CB8AC3E}">
        <p14:creationId xmlns:p14="http://schemas.microsoft.com/office/powerpoint/2010/main" val="2424353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558747" y="0"/>
            <a:ext cx="763325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fi-FI" dirty="0"/>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a:bodyPr>
          <a:lstStyle/>
          <a:p>
            <a:r>
              <a:rPr lang="fi-FI" dirty="0"/>
              <a:t>14. DIH-palvelujen ja yhteistyön kehittäminen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Toimenpidettä tukeva AIKO-hanke rahoitettu 2019</a:t>
            </a:r>
          </a:p>
          <a:p>
            <a:r>
              <a:rPr lang="fi-FI" sz="2000" dirty="0"/>
              <a:t>Tavoitteet: </a:t>
            </a:r>
          </a:p>
          <a:p>
            <a:pPr lvl="1"/>
            <a:r>
              <a:rPr lang="fi-FI" sz="1600" dirty="0"/>
              <a:t>kehittää toimintamalli, joka yhdistää, tehostaa ja parantaa eri toimijoiden yhteistä digitalisaatioon liittyvää palveluportfoliota yrityksille</a:t>
            </a:r>
          </a:p>
          <a:p>
            <a:pPr lvl="1"/>
            <a:r>
              <a:rPr lang="fi-FI" sz="1600" dirty="0"/>
              <a:t>Rakentaa ja sitouttaa alueellinen verkosto tulevan </a:t>
            </a:r>
            <a:r>
              <a:rPr lang="fi-FI" sz="1600" dirty="0" err="1"/>
              <a:t>DIH:n</a:t>
            </a:r>
            <a:r>
              <a:rPr lang="fi-FI" sz="1600" dirty="0"/>
              <a:t> toimintaan </a:t>
            </a:r>
          </a:p>
          <a:p>
            <a:pPr lvl="1"/>
            <a:r>
              <a:rPr lang="fi-FI" sz="1600" dirty="0"/>
              <a:t>Alueellinen visio, toimintamalli ja siihen liittyvät palvelut kokonaisuuksiksi kuvattuna, mikä mahdollistaa kansallisen tai EU-tason rahoituksen hakemisen toiminnan jatkokehittämiseen</a:t>
            </a:r>
          </a:p>
          <a:p>
            <a:pPr lvl="1"/>
            <a:r>
              <a:rPr lang="fi-FI" sz="1600" dirty="0"/>
              <a:t>Jatkorahoituksen hakeminen, mikäli sopiva haku aukeaa hankkeen aikana tai jatkohakuun valmistautuminen määrittelemällä ydinkohdat </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 </a:t>
            </a:r>
          </a:p>
          <a:p>
            <a:r>
              <a:rPr lang="fi-FI" dirty="0"/>
              <a:t>Tyyppi: Hanke</a:t>
            </a:r>
          </a:p>
          <a:p>
            <a:r>
              <a:rPr lang="fi-FI" dirty="0"/>
              <a:t>Toteutusaika: 1.8.2019-30.4.2020</a:t>
            </a:r>
          </a:p>
          <a:p>
            <a:r>
              <a:rPr lang="fi-FI" dirty="0"/>
              <a:t>Toteuttajat: </a:t>
            </a:r>
            <a:r>
              <a:rPr lang="fi-FI" dirty="0" err="1"/>
              <a:t>Tredea</a:t>
            </a:r>
            <a:r>
              <a:rPr lang="fi-FI" dirty="0"/>
              <a:t> Oy </a:t>
            </a:r>
          </a:p>
          <a:p>
            <a:r>
              <a:rPr lang="fi-FI" dirty="0"/>
              <a:t>Rahoitus: AIKO 50 000€ </a:t>
            </a:r>
          </a:p>
          <a:p>
            <a:r>
              <a:rPr lang="fi-FI" dirty="0"/>
              <a:t>Jatkorahoitus: ?</a:t>
            </a:r>
          </a:p>
          <a:p>
            <a:r>
              <a:rPr lang="fi-FI" dirty="0"/>
              <a:t>Yhteys maakuntaohjelmaan: 1. Välkky</a:t>
            </a:r>
          </a:p>
          <a:p>
            <a:r>
              <a:rPr lang="fi-FI" dirty="0"/>
              <a:t>Siltasopimus huomioitu rahoituksessa: Kyllä</a:t>
            </a:r>
          </a:p>
          <a:p>
            <a:endParaRPr lang="fi-FI" dirty="0"/>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5049078" y="76752"/>
            <a:ext cx="7142922"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Tree>
    <p:extLst>
      <p:ext uri="{BB962C8B-B14F-4D97-AF65-F5344CB8AC3E}">
        <p14:creationId xmlns:p14="http://schemas.microsoft.com/office/powerpoint/2010/main" val="3449854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4FA4AF-32DD-429A-B1E2-EED978AD22D6}"/>
              </a:ext>
            </a:extLst>
          </p:cNvPr>
          <p:cNvSpPr>
            <a:spLocks noGrp="1"/>
          </p:cNvSpPr>
          <p:nvPr>
            <p:ph type="title"/>
          </p:nvPr>
        </p:nvSpPr>
        <p:spPr/>
        <p:txBody>
          <a:bodyPr/>
          <a:lstStyle/>
          <a:p>
            <a:r>
              <a:rPr lang="fi-FI" dirty="0"/>
              <a:t>Toimenpiteiden yleistilanne 24.3.2020</a:t>
            </a:r>
          </a:p>
        </p:txBody>
      </p:sp>
      <p:sp>
        <p:nvSpPr>
          <p:cNvPr id="3" name="Sisällön paikkamerkki 2">
            <a:extLst>
              <a:ext uri="{FF2B5EF4-FFF2-40B4-BE49-F238E27FC236}">
                <a16:creationId xmlns:a16="http://schemas.microsoft.com/office/drawing/2014/main" id="{74919896-8B98-401E-99A9-571E2EA1E752}"/>
              </a:ext>
            </a:extLst>
          </p:cNvPr>
          <p:cNvSpPr>
            <a:spLocks noGrp="1"/>
          </p:cNvSpPr>
          <p:nvPr>
            <p:ph idx="1"/>
          </p:nvPr>
        </p:nvSpPr>
        <p:spPr/>
        <p:txBody>
          <a:bodyPr/>
          <a:lstStyle/>
          <a:p>
            <a:r>
              <a:rPr lang="fi-FI" sz="2000" dirty="0"/>
              <a:t>Käynnissä olevat toimenpiteet: 18,5/20 + 14/32 saavutettavuushanketta</a:t>
            </a:r>
          </a:p>
          <a:p>
            <a:pPr lvl="1"/>
            <a:r>
              <a:rPr lang="fi-FI" sz="1600" dirty="0"/>
              <a:t>Työvoiman saatavuus ja teollisuuden kilpailukyky: 10/10</a:t>
            </a:r>
          </a:p>
          <a:p>
            <a:pPr lvl="1"/>
            <a:r>
              <a:rPr lang="fi-FI" sz="1600" dirty="0"/>
              <a:t>Työllisyyspotentiaalin ja T&amp;K-alustojen hyödyntäminen: 6/7</a:t>
            </a:r>
          </a:p>
          <a:p>
            <a:pPr lvl="1"/>
            <a:r>
              <a:rPr lang="fi-FI" sz="1600" dirty="0"/>
              <a:t>Kiertotalouden osaamistarpeet: 2,5/3 </a:t>
            </a:r>
          </a:p>
          <a:p>
            <a:pPr lvl="1"/>
            <a:r>
              <a:rPr lang="fi-FI" sz="1600" dirty="0"/>
              <a:t>Saavutettavuus rautatiehankkeet: 7/7</a:t>
            </a:r>
          </a:p>
          <a:p>
            <a:pPr lvl="1"/>
            <a:r>
              <a:rPr lang="fi-FI" sz="1600" dirty="0"/>
              <a:t>Saavutettavuus tiehankkeet: 3/25 (+4 toteutumassa tänä vuonna)</a:t>
            </a:r>
          </a:p>
          <a:p>
            <a:r>
              <a:rPr lang="fi-FI" sz="2000" dirty="0"/>
              <a:t>Käynnistymättömät toimenpiteet: 1,5 ja saavutettavuushankkeissa 18 </a:t>
            </a:r>
          </a:p>
          <a:p>
            <a:r>
              <a:rPr lang="fi-FI" sz="2000" dirty="0"/>
              <a:t>Siltasopimus huomioitu rahoituksessa: 5 hankkeessa (2019)</a:t>
            </a:r>
            <a:endParaRPr lang="fi-FI" sz="1600" dirty="0"/>
          </a:p>
          <a:p>
            <a:r>
              <a:rPr lang="fi-FI" sz="2000" dirty="0"/>
              <a:t>Tiedossa oleva lisärahoitus: 500 000€ (TEM)</a:t>
            </a:r>
          </a:p>
          <a:p>
            <a:pPr lvl="1"/>
            <a:r>
              <a:rPr lang="fi-FI" sz="1600" dirty="0"/>
              <a:t>Päätetty maaliskuussa 2020</a:t>
            </a:r>
          </a:p>
          <a:p>
            <a:pPr lvl="1"/>
            <a:r>
              <a:rPr lang="fi-FI" sz="1600" dirty="0"/>
              <a:t>Sopimuksellinen määräraha silta-maakunnille</a:t>
            </a:r>
          </a:p>
          <a:p>
            <a:pPr lvl="1"/>
            <a:r>
              <a:rPr lang="fi-FI" sz="1600" dirty="0"/>
              <a:t>Suunnataan kolmeen toimenpidekokonaisuuteen </a:t>
            </a:r>
          </a:p>
          <a:p>
            <a:pPr marL="457200" lvl="1" indent="0">
              <a:buNone/>
            </a:pPr>
            <a:endParaRPr lang="fi-FI" sz="1600" dirty="0"/>
          </a:p>
          <a:p>
            <a:endParaRPr lang="fi-FI" sz="1800" dirty="0"/>
          </a:p>
        </p:txBody>
      </p:sp>
      <p:sp>
        <p:nvSpPr>
          <p:cNvPr id="4" name="Suorakulmio 3">
            <a:extLst>
              <a:ext uri="{FF2B5EF4-FFF2-40B4-BE49-F238E27FC236}">
                <a16:creationId xmlns:a16="http://schemas.microsoft.com/office/drawing/2014/main" id="{C7D85A09-9613-4D13-9830-CF5A803E00C8}"/>
              </a:ext>
            </a:extLst>
          </p:cNvPr>
          <p:cNvSpPr/>
          <p:nvPr/>
        </p:nvSpPr>
        <p:spPr>
          <a:xfrm>
            <a:off x="8607105" y="2248250"/>
            <a:ext cx="3380763" cy="3154260"/>
          </a:xfrm>
          <a:prstGeom prst="rect">
            <a:avLst/>
          </a:prstGeom>
          <a:solidFill>
            <a:schemeClr val="accent6">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5" name="Kuva 4">
            <a:extLst>
              <a:ext uri="{FF2B5EF4-FFF2-40B4-BE49-F238E27FC236}">
                <a16:creationId xmlns:a16="http://schemas.microsoft.com/office/drawing/2014/main" id="{1751A05A-288E-45C1-AC26-E092DAF30221}"/>
              </a:ext>
            </a:extLst>
          </p:cNvPr>
          <p:cNvPicPr>
            <a:picLocks noChangeAspect="1"/>
          </p:cNvPicPr>
          <p:nvPr/>
        </p:nvPicPr>
        <p:blipFill>
          <a:blip r:embed="rId2"/>
          <a:stretch>
            <a:fillRect/>
          </a:stretch>
        </p:blipFill>
        <p:spPr>
          <a:xfrm>
            <a:off x="8531603" y="2219174"/>
            <a:ext cx="3531766" cy="3212412"/>
          </a:xfrm>
          <a:prstGeom prst="rect">
            <a:avLst/>
          </a:prstGeom>
        </p:spPr>
      </p:pic>
    </p:spTree>
    <p:extLst>
      <p:ext uri="{BB962C8B-B14F-4D97-AF65-F5344CB8AC3E}">
        <p14:creationId xmlns:p14="http://schemas.microsoft.com/office/powerpoint/2010/main" val="2716147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545497" y="0"/>
            <a:ext cx="7646504"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15. Heräämö tekoälyn osaamisen varmistamiseen yrityksissä</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987425"/>
            <a:ext cx="6172200" cy="5068818"/>
          </a:xfrm>
        </p:spPr>
        <p:txBody>
          <a:bodyPr>
            <a:normAutofit fontScale="92500" lnSpcReduction="20000"/>
          </a:bodyPr>
          <a:lstStyle/>
          <a:p>
            <a:r>
              <a:rPr lang="fi-FI" sz="2000" dirty="0"/>
              <a:t>AI Heräämö –hankkeen tavoite on ollut aktivoida Pirkanmaan yrityksiä data-analytiikan ja tekoälyn hyödyntämisessä.</a:t>
            </a:r>
          </a:p>
          <a:p>
            <a:r>
              <a:rPr lang="fi-FI" sz="2000" dirty="0"/>
              <a:t>Käytännönläheiset suoraan yrityksille suunnatut koulutustilaisuudet </a:t>
            </a:r>
          </a:p>
          <a:p>
            <a:pPr lvl="1"/>
            <a:r>
              <a:rPr lang="fi-FI" sz="1600" dirty="0"/>
              <a:t>8 paikkakunnalla ympäri Pirkanmaata</a:t>
            </a:r>
          </a:p>
          <a:p>
            <a:pPr lvl="1"/>
            <a:r>
              <a:rPr lang="fi-FI" sz="1600" dirty="0"/>
              <a:t>Ensimmäisten askelten ottaminen tekoälyn parissa</a:t>
            </a:r>
          </a:p>
          <a:p>
            <a:r>
              <a:rPr lang="fi-FI" sz="2000" dirty="0"/>
              <a:t>Yritysten verkottaminen AI-ekosysteemeihin, oppilaitoksiin ja data-analytiikan osaajayrityksiin</a:t>
            </a:r>
          </a:p>
          <a:p>
            <a:pPr lvl="1"/>
            <a:r>
              <a:rPr lang="fi-FI" sz="1600" dirty="0"/>
              <a:t>AI-aamut, AI-HUB, MIDAS-ekosysteemi, MOOC-koulutusohjelmat </a:t>
            </a:r>
          </a:p>
          <a:p>
            <a:r>
              <a:rPr lang="fi-FI" sz="2000" dirty="0"/>
              <a:t>Yritysten palaute ollut todella positiivista ja tavoitteessa aktivoida eri tahoja ja luoda verkostoja on onnistuttu</a:t>
            </a:r>
          </a:p>
          <a:p>
            <a:r>
              <a:rPr lang="fi-FI" sz="2000" dirty="0"/>
              <a:t>Yritysten projektihakemuksia: arvioitua vähemmän</a:t>
            </a:r>
          </a:p>
          <a:p>
            <a:pPr lvl="1"/>
            <a:r>
              <a:rPr lang="fi-FI" sz="1600" dirty="0"/>
              <a:t>Yritysten projektihakemusten arvioitua pienempää määrää selittää se, että yleensä ensimmäiset toimenpiteet ovat pieniä omalla rahalla toteuttavia kokeiluja, eikä isoja projekteja, joihin haettaisiin julkista rahaa</a:t>
            </a:r>
            <a:endParaRPr lang="fi-FI" sz="2000" dirty="0"/>
          </a:p>
          <a:p>
            <a:r>
              <a:rPr lang="fi-FI" sz="2000" dirty="0"/>
              <a:t>Korkeakoulujen projektihakemuksia: 3 (2xEAKR, 1xESR)</a:t>
            </a:r>
          </a:p>
          <a:p>
            <a:r>
              <a:rPr lang="fi-FI" sz="2000" dirty="0"/>
              <a:t>Osallistuneita yrityksiä: noin 60</a:t>
            </a:r>
          </a:p>
          <a:p>
            <a:endParaRPr lang="fi-FI" sz="20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4543816"/>
          </a:xfrm>
        </p:spPr>
        <p:txBody>
          <a:bodyPr>
            <a:normAutofit/>
          </a:bodyPr>
          <a:lstStyle/>
          <a:p>
            <a:r>
              <a:rPr lang="fi-FI" dirty="0"/>
              <a:t>Vaihe: Käynnissä</a:t>
            </a:r>
          </a:p>
          <a:p>
            <a:r>
              <a:rPr lang="fi-FI" dirty="0"/>
              <a:t>Tyyppi: Hanke</a:t>
            </a:r>
          </a:p>
          <a:p>
            <a:r>
              <a:rPr lang="fi-FI" dirty="0"/>
              <a:t>Toteutusaika: 1.5.2019-31.3.2020</a:t>
            </a:r>
          </a:p>
          <a:p>
            <a:r>
              <a:rPr lang="fi-FI" dirty="0"/>
              <a:t>Toteuttajat: DIMECC; Tampereen yliopisto, TAMK, HAMK, yritykset</a:t>
            </a:r>
          </a:p>
          <a:p>
            <a:r>
              <a:rPr lang="fi-FI" dirty="0"/>
              <a:t>Rahoitus: 60 000€ AIKO</a:t>
            </a:r>
          </a:p>
          <a:p>
            <a:r>
              <a:rPr lang="fi-FI" dirty="0"/>
              <a:t>Yhteys maakuntaohjelmaan: 1. Välkky </a:t>
            </a:r>
          </a:p>
          <a:p>
            <a:r>
              <a:rPr lang="fi-FI" dirty="0"/>
              <a:t>Siltasopimus huomioitu rahoituksessa: Kyllä</a:t>
            </a:r>
          </a:p>
          <a:p>
            <a:endParaRPr lang="fi-FI" dirty="0"/>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5062329" y="76752"/>
            <a:ext cx="7129671"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
        <p:nvSpPr>
          <p:cNvPr id="3" name="Nuoli: Alas 2">
            <a:extLst>
              <a:ext uri="{FF2B5EF4-FFF2-40B4-BE49-F238E27FC236}">
                <a16:creationId xmlns:a16="http://schemas.microsoft.com/office/drawing/2014/main" id="{3E816218-5095-4AA4-8CA2-3EED554DC968}"/>
              </a:ext>
            </a:extLst>
          </p:cNvPr>
          <p:cNvSpPr/>
          <p:nvPr/>
        </p:nvSpPr>
        <p:spPr>
          <a:xfrm flipH="1">
            <a:off x="10990970" y="4009575"/>
            <a:ext cx="234759" cy="118660"/>
          </a:xfrm>
          <a:prstGeom prst="downArrow">
            <a:avLst/>
          </a:prstGeom>
          <a:solidFill>
            <a:srgbClr val="B23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8" name="Nuoli: Alas 7">
            <a:extLst>
              <a:ext uri="{FF2B5EF4-FFF2-40B4-BE49-F238E27FC236}">
                <a16:creationId xmlns:a16="http://schemas.microsoft.com/office/drawing/2014/main" id="{1E55D38C-3FA9-4A00-A975-DCAAC22821DD}"/>
              </a:ext>
            </a:extLst>
          </p:cNvPr>
          <p:cNvSpPr/>
          <p:nvPr/>
        </p:nvSpPr>
        <p:spPr>
          <a:xfrm rot="10800000">
            <a:off x="10961055" y="5049686"/>
            <a:ext cx="268448" cy="176169"/>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92815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532243" y="0"/>
            <a:ext cx="7659758"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fontScale="90000"/>
          </a:bodyPr>
          <a:lstStyle/>
          <a:p>
            <a:r>
              <a:rPr lang="fi-FI" dirty="0"/>
              <a:t>16. SOTE-alan erikoistumiskoulutusten jatkuvan oppimisen kehittämisen malli</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ESR-rahoitettu kansallinen SOTETIE-hanke</a:t>
            </a:r>
          </a:p>
          <a:p>
            <a:r>
              <a:rPr lang="fi-FI" sz="2000" dirty="0"/>
              <a:t>Tavoitteet:</a:t>
            </a:r>
          </a:p>
          <a:p>
            <a:pPr lvl="1"/>
            <a:r>
              <a:rPr lang="fi-FI" sz="1600" dirty="0"/>
              <a:t>Kehittää sote-alan osaajille joustava, työelämälähtöinen ja jatkuvaa oppimista tukeva toimintamalli</a:t>
            </a:r>
          </a:p>
          <a:p>
            <a:pPr lvl="1"/>
            <a:r>
              <a:rPr lang="fi-FI" sz="1600" dirty="0"/>
              <a:t>Kehitetään 6 työpaketissa osaamisen arvioinnin malli, verkko-opintotarjonta, työelämätarpeesta lähtevät erikoistumiskoulutukset jatkuvan oppimisen hengessä. Malli sisältää koulutusten suunnittelun, toteutuksen ja arvioinnin korkeakoulun ja työelämän yhteistyönä.</a:t>
            </a:r>
          </a:p>
          <a:p>
            <a:pPr lvl="1"/>
            <a:endParaRPr lang="fi-FI" sz="1600" dirty="0"/>
          </a:p>
          <a:p>
            <a:r>
              <a:rPr lang="fi-FI" sz="2000" dirty="0"/>
              <a:t>Linkki:</a:t>
            </a:r>
            <a:r>
              <a:rPr lang="fi-FI" sz="2000" dirty="0">
                <a:hlinkClick r:id="rId2"/>
              </a:rPr>
              <a:t> https://www.eura2014.fi/rrtiepa/projekti.php?projektikoodi=S21732</a:t>
            </a:r>
            <a:endParaRPr lang="fi-FI" sz="20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a:bodyPr>
          <a:lstStyle/>
          <a:p>
            <a:r>
              <a:rPr lang="fi-FI" dirty="0"/>
              <a:t>Vaihe: Käynnissä</a:t>
            </a:r>
          </a:p>
          <a:p>
            <a:r>
              <a:rPr lang="fi-FI" dirty="0"/>
              <a:t>Tyyppi: Kansallinen yhteishanke </a:t>
            </a:r>
          </a:p>
          <a:p>
            <a:r>
              <a:rPr lang="fi-FI" dirty="0"/>
              <a:t>Toteutusaika: 1.9.2019-31.12.2021</a:t>
            </a:r>
          </a:p>
          <a:p>
            <a:r>
              <a:rPr lang="fi-FI" dirty="0"/>
              <a:t>Toteuttajat: Tampereen Ammattikorkeakoulu, Koordinoija Savonia ammattikorkeakoulu; 12 Ammattikorkeakoulua Suomesta, Itä-Suomen yliopisto</a:t>
            </a:r>
          </a:p>
          <a:p>
            <a:r>
              <a:rPr lang="fi-FI" dirty="0"/>
              <a:t>Rahoitus: 300 000€ ESR (koko verkostolle)</a:t>
            </a:r>
          </a:p>
          <a:p>
            <a:r>
              <a:rPr lang="fi-FI" dirty="0"/>
              <a:t>Jatkorahoitus: </a:t>
            </a:r>
          </a:p>
          <a:p>
            <a:r>
              <a:rPr lang="fi-FI" dirty="0"/>
              <a:t>Yhteys maakuntaohjelmaan: 1. Välkky</a:t>
            </a:r>
          </a:p>
          <a:p>
            <a:r>
              <a:rPr lang="fi-FI" dirty="0"/>
              <a:t>Siltasopimus huomioitu rahoituksessa: Ei tietoa</a:t>
            </a:r>
          </a:p>
          <a:p>
            <a:endParaRPr lang="fi-FI" dirty="0"/>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772026" y="76752"/>
            <a:ext cx="7419974"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Tree>
    <p:extLst>
      <p:ext uri="{BB962C8B-B14F-4D97-AF65-F5344CB8AC3E}">
        <p14:creationId xmlns:p14="http://schemas.microsoft.com/office/powerpoint/2010/main" val="366577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5183188" y="0"/>
            <a:ext cx="700881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2800" dirty="0"/>
              <a:t>17. SOTE-alan keskittymän hyödyntäminen SOTE-palvelujen kehittämisessä</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lstStyle/>
          <a:p>
            <a:endParaRPr lang="fi-FI"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Odottaa</a:t>
            </a:r>
          </a:p>
          <a:p>
            <a:r>
              <a:rPr lang="fi-FI" dirty="0"/>
              <a:t>Tyyppi: Jatkuva kehittäminen</a:t>
            </a:r>
          </a:p>
          <a:p>
            <a:r>
              <a:rPr lang="fi-FI" dirty="0"/>
              <a:t>Toteutusaika: </a:t>
            </a:r>
          </a:p>
          <a:p>
            <a:r>
              <a:rPr lang="fi-FI" dirty="0"/>
              <a:t>Toteuttajat: Tampereen yliopisto, ammatilliset kouluttajat, yritykset</a:t>
            </a:r>
          </a:p>
          <a:p>
            <a:r>
              <a:rPr lang="fi-FI" dirty="0"/>
              <a:t>Rahoitus: 0 €</a:t>
            </a:r>
          </a:p>
          <a:p>
            <a:r>
              <a:rPr lang="fi-FI" dirty="0"/>
              <a:t>Jatkorahoitus: 0 €</a:t>
            </a:r>
          </a:p>
          <a:p>
            <a:r>
              <a:rPr lang="fi-FI" dirty="0"/>
              <a:t>Yhteys maakuntaohjelmaan: 1. Välkky</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772025" y="57090"/>
            <a:ext cx="7419975" cy="707886"/>
          </a:xfrm>
          <a:prstGeom prst="rect">
            <a:avLst/>
          </a:prstGeom>
          <a:noFill/>
        </p:spPr>
        <p:txBody>
          <a:bodyPr wrap="square" rtlCol="0">
            <a:spAutoFit/>
          </a:bodyPr>
          <a:lstStyle/>
          <a:p>
            <a:pPr algn="r"/>
            <a:r>
              <a:rPr lang="fi-FI" sz="2000" b="1" dirty="0">
                <a:solidFill>
                  <a:schemeClr val="bg2">
                    <a:lumMod val="25000"/>
                  </a:schemeClr>
                </a:solidFill>
                <a:latin typeface="Corbel" panose="020B0503020204020204" pitchFamily="34" charset="0"/>
                <a:cs typeface="Aldhabi" panose="020B0604020202020204" pitchFamily="2" charset="-78"/>
              </a:rPr>
              <a:t>Pirkanmaan työllisyyspotentiaalin ja T&amp;K-alustojen hyödyntäminen</a:t>
            </a:r>
          </a:p>
        </p:txBody>
      </p:sp>
    </p:spTree>
    <p:extLst>
      <p:ext uri="{BB962C8B-B14F-4D97-AF65-F5344CB8AC3E}">
        <p14:creationId xmlns:p14="http://schemas.microsoft.com/office/powerpoint/2010/main" val="4258385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5183188" y="0"/>
            <a:ext cx="700881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1600" dirty="0"/>
              <a:t>Tilasto-osuudessa nostetaan esille oleellisia alueellisia tunnuslukuja liittyen yksittäiseen teemaan, sekä toimenpiteissä jo saavutettuja tuloksia. Tarkempaa tilastoanalyysia tehdään jo alueella paljon, joten tunnuslukuja on poimittu olemassa olevista lähteistä ja täydennetty tarpeellisin osin.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Viimeisimmässä </a:t>
            </a:r>
            <a:r>
              <a:rPr lang="fi-FI" sz="2000" dirty="0">
                <a:hlinkClick r:id="rId2"/>
              </a:rPr>
              <a:t>maakuntastrategian</a:t>
            </a:r>
            <a:r>
              <a:rPr lang="fi-FI" sz="2000" dirty="0"/>
              <a:t> seurannassa (2018) bio- ja kiertotalouden yritysten liikevaihto on kasvanut sekä kierrätysalojen yrityksissä että vuokraus- ja leasing-palvelujen yrityksissä </a:t>
            </a:r>
          </a:p>
          <a:p>
            <a:r>
              <a:rPr lang="fi-FI" sz="2000" dirty="0"/>
              <a:t>Erityisen hyvin Pirkanmaa on valtakunnallisessa vertailussa pärjännyt jätteen käyttämisessä polttoaineena</a:t>
            </a:r>
          </a:p>
          <a:p>
            <a:r>
              <a:rPr lang="fi-FI" sz="2000" dirty="0"/>
              <a:t>Biopolttoaineiden käytössä kaukolämmön ja yhteistuotantosähkön tuottamisessa ja uusiutuvan energian ja energiatehokkuuden ratkaisujen kehittämisessä Pirkanmaa on myös kansallisen keskiarvon yläpuolella</a:t>
            </a:r>
          </a:p>
          <a:p>
            <a:r>
              <a:rPr lang="fi-FI" sz="2000" dirty="0"/>
              <a:t>Vuonna 2019 sähkö- ja biopolttoaineautojen ensirekisteröintien määrä kasvoi Pirkanmaalla 288 % (sis. hybridit). Sen sijaan bensa- ja diesel-autojen ensirekisteröintien määrä </a:t>
            </a:r>
            <a:r>
              <a:rPr lang="fi-FI" sz="2000" i="1" dirty="0"/>
              <a:t>väheni</a:t>
            </a:r>
            <a:r>
              <a:rPr lang="fi-FI" sz="2000" dirty="0"/>
              <a:t> 8 %. </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314738"/>
            <a:ext cx="3932237" cy="3554250"/>
          </a:xfrm>
        </p:spPr>
        <p:txBody>
          <a:bodyPr>
            <a:normAutofit/>
          </a:bodyPr>
          <a:lstStyle/>
          <a:p>
            <a:r>
              <a:rPr lang="fi-FI" sz="1800" dirty="0"/>
              <a:t>Bio- ja kiertotalous on nostettu omaksi kärjekseen, vaikka teema onkin poikkileikkaava. Tästä esimerkkinä toimenpiteistä löytyy jatkuvan oppimisen kehittämiseen (tp.1.) liittyvä bio- ja kiertotalouden koulutusmoduuli sekä bio- ja kiertotalouden T&amp;K-alustojen kehittämisen toimenpide. Lisäksi toteutetaan hanke biokaasutuotannon lisäämiseen liittyen. </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4772025" y="199862"/>
            <a:ext cx="7419975"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Bio- ja kiertotalouden osaamistarpeet</a:t>
            </a:r>
          </a:p>
        </p:txBody>
      </p:sp>
    </p:spTree>
    <p:extLst>
      <p:ext uri="{BB962C8B-B14F-4D97-AF65-F5344CB8AC3E}">
        <p14:creationId xmlns:p14="http://schemas.microsoft.com/office/powerpoint/2010/main" val="3751886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5183188" y="0"/>
            <a:ext cx="700881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2400" dirty="0"/>
              <a:t>18. Bio- ja kiertotalouden jatkuvan oppimisen tarpeisiin vastaaminen jatkuvan oppimisen ekosysteemissä</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endParaRPr lang="fi-FI" sz="1800" dirty="0"/>
          </a:p>
          <a:p>
            <a:r>
              <a:rPr lang="fi-FI" sz="1800" dirty="0"/>
              <a:t>Pirkanmaan ELY –keskuksessa käynnistynyt kiertotalouden ilmiöitä ja mahdollisuuksia kartoittava sekä toimijoita osallistava kehittämishanke</a:t>
            </a:r>
          </a:p>
          <a:p>
            <a:r>
              <a:rPr lang="fi-FI" sz="1800" dirty="0"/>
              <a:t>Tampereen yliopisto toteuttaa Kiertotalouden asiantuntija –koulutuskokonaisuuden </a:t>
            </a:r>
          </a:p>
          <a:p>
            <a:pPr lvl="1"/>
            <a:r>
              <a:rPr lang="fi-FI" sz="1400" dirty="0"/>
              <a:t>Tyyppi: Täydennyskoulutus</a:t>
            </a:r>
          </a:p>
          <a:p>
            <a:pPr lvl="1"/>
            <a:r>
              <a:rPr lang="fi-FI" sz="1400" dirty="0"/>
              <a:t>Suunnattu erityisesti tekniikan, rakentamisen ja teknologia-alojen työntekijöille, liiketoiminnan asiantuntijoille, yrittäjille ja yritysjohdolle</a:t>
            </a:r>
          </a:p>
          <a:p>
            <a:pPr lvl="1"/>
            <a:r>
              <a:rPr lang="fi-FI" sz="1400" dirty="0"/>
              <a:t>Räätälöidään yksilöllisesti opiskelijoiden tarpeeseen</a:t>
            </a:r>
          </a:p>
          <a:p>
            <a:pPr lvl="1"/>
            <a:r>
              <a:rPr lang="fi-FI" sz="1400" dirty="0"/>
              <a:t>Kuuluu yliopiston jatkuvan oppimisen kehittämiskokonaisuuteen</a:t>
            </a:r>
          </a:p>
          <a:p>
            <a:pPr lvl="1"/>
            <a:r>
              <a:rPr lang="fi-FI" sz="1400" dirty="0"/>
              <a:t>25op</a:t>
            </a:r>
          </a:p>
          <a:p>
            <a:r>
              <a:rPr lang="fi-FI" sz="1800" dirty="0"/>
              <a:t>Hakijoita koulutukseen 118</a:t>
            </a:r>
          </a:p>
          <a:p>
            <a:pPr lvl="1"/>
            <a:r>
              <a:rPr lang="fi-FI" sz="1400" dirty="0"/>
              <a:t>25 valittiin</a:t>
            </a:r>
          </a:p>
          <a:p>
            <a:pPr lvl="1"/>
            <a:r>
              <a:rPr lang="fi-FI" sz="1400" dirty="0"/>
              <a:t>Koulutus alkoi 4.3.</a:t>
            </a:r>
          </a:p>
          <a:p>
            <a:pPr lvl="1"/>
            <a:endParaRPr lang="fi-FI" sz="1400" dirty="0"/>
          </a:p>
          <a:p>
            <a:pPr marL="457200" lvl="1" indent="0">
              <a:buNone/>
            </a:pPr>
            <a:endParaRPr lang="fi-FI" sz="14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a:bodyPr>
          <a:lstStyle/>
          <a:p>
            <a:r>
              <a:rPr lang="fi-FI" dirty="0"/>
              <a:t>Vaihe: Käynnissä </a:t>
            </a:r>
          </a:p>
          <a:p>
            <a:r>
              <a:rPr lang="fi-FI" dirty="0"/>
              <a:t>Tyyppi: Koulutuskokonaisuus 25op (täydennyskoulutus)</a:t>
            </a:r>
          </a:p>
          <a:p>
            <a:r>
              <a:rPr lang="fi-FI" dirty="0"/>
              <a:t>Toteutusaika: 03/2020-12/2021</a:t>
            </a:r>
          </a:p>
          <a:p>
            <a:r>
              <a:rPr lang="fi-FI" dirty="0"/>
              <a:t>Toteuttajataho: Tampereen yliopisto ja OKM; CICAT-verkosto, ELY-keskus, Bio- ja kiertotalouden yritykset</a:t>
            </a:r>
          </a:p>
          <a:p>
            <a:r>
              <a:rPr lang="fi-FI" dirty="0"/>
              <a:t>Rahoitus: &lt;100 000€ (OKM erityisavustus, rahoitus saatu 2018)</a:t>
            </a:r>
          </a:p>
          <a:p>
            <a:r>
              <a:rPr lang="fi-FI" dirty="0"/>
              <a:t>Yhteys maakuntaohjelmaan: 3. Kestävä, 1. Välkky</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518922" y="199862"/>
            <a:ext cx="750073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Kiertotalouden osaamistarpeet</a:t>
            </a:r>
          </a:p>
        </p:txBody>
      </p:sp>
    </p:spTree>
    <p:extLst>
      <p:ext uri="{BB962C8B-B14F-4D97-AF65-F5344CB8AC3E}">
        <p14:creationId xmlns:p14="http://schemas.microsoft.com/office/powerpoint/2010/main" val="2578336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5183187" y="0"/>
            <a:ext cx="700881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2800" dirty="0"/>
              <a:t>19. Bio- ja kiertotalouden T&amp;K-alustojen kehittäminen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987425"/>
            <a:ext cx="6172200" cy="5295929"/>
          </a:xfrm>
        </p:spPr>
        <p:txBody>
          <a:bodyPr>
            <a:normAutofit lnSpcReduction="10000"/>
          </a:bodyPr>
          <a:lstStyle/>
          <a:p>
            <a:r>
              <a:rPr lang="fi-FI" sz="1600" dirty="0"/>
              <a:t>Sisältö A</a:t>
            </a:r>
            <a:r>
              <a:rPr lang="fi-FI" sz="1800" dirty="0"/>
              <a:t>:</a:t>
            </a:r>
            <a:r>
              <a:rPr lang="fi-FI" sz="1600" dirty="0"/>
              <a:t> Kiertotalouden ekosysteemien ja osaamisalustojen kehittämiseksi käynnistetään uusia bio- ja kiertotalousalan konsortioita ja edistetään uusien investointien saamista alueelle. Vahvistetaan alueellista yrityskeskittymää, joka tarjoaa teollisen mittakaavan alustan yrityksille ja pilotointi- ja demonstraatiotoiminnoille.</a:t>
            </a:r>
            <a:endParaRPr lang="fi-FI" sz="1000" dirty="0"/>
          </a:p>
          <a:p>
            <a:pPr lvl="1"/>
            <a:r>
              <a:rPr lang="fi-FI" sz="1600" dirty="0"/>
              <a:t>Tavoitteet: </a:t>
            </a:r>
          </a:p>
          <a:p>
            <a:pPr lvl="2"/>
            <a:r>
              <a:rPr lang="fi-FI" sz="1100" dirty="0"/>
              <a:t>Uudet kiertotalousyritykset</a:t>
            </a:r>
          </a:p>
          <a:p>
            <a:pPr lvl="2"/>
            <a:r>
              <a:rPr lang="fi-FI" sz="1100" dirty="0"/>
              <a:t>Rahoituksen saaminen konsortiomuotoisen toiminnan kehittämiseen ml. T&amp;K ja uusiin teollisen mittakaavan kiertotalouskonsepteihin</a:t>
            </a:r>
          </a:p>
          <a:p>
            <a:r>
              <a:rPr lang="fi-FI" sz="1600" dirty="0"/>
              <a:t>Sisältö B: Yritysvetoisen tutkimus-, kehittämis- ja innovaatiotoiminnan sekä kiertotalouden ja toimialojen kasvun edellytysten luominen.</a:t>
            </a:r>
          </a:p>
          <a:p>
            <a:pPr lvl="1"/>
            <a:r>
              <a:rPr lang="fi-FI" sz="1400" dirty="0"/>
              <a:t>Pirkanmaalle osoitettiin </a:t>
            </a:r>
            <a:r>
              <a:rPr lang="fi-FI" sz="1400" dirty="0" err="1"/>
              <a:t>TEM:stä</a:t>
            </a:r>
            <a:r>
              <a:rPr lang="fi-FI" sz="1400" dirty="0"/>
              <a:t> erillismäärärahaa 200 000€, jonka ELY-keskus ja Pirkanmaan liitto päättivät kohdentaa siltasopimusta tukeviin toimenpiteisiin. Määräraha kohdennettiin ELY-keskuksen kautta hakemusten perusteella kolmelle yritykselle yrityksen kehittämisavustuksena vuonna 2019. </a:t>
            </a:r>
          </a:p>
          <a:p>
            <a:r>
              <a:rPr lang="fi-FI" sz="1600" dirty="0"/>
              <a:t>Suunnitelmat</a:t>
            </a:r>
          </a:p>
          <a:p>
            <a:pPr lvl="1"/>
            <a:r>
              <a:rPr lang="fi-FI" sz="1400" dirty="0"/>
              <a:t>1milj.€ tulossa hakuun alustatalouden mallien kehittämiseen keväällä 2020</a:t>
            </a:r>
          </a:p>
          <a:p>
            <a:pPr lvl="2"/>
            <a:r>
              <a:rPr lang="fi-FI" sz="1050" dirty="0" err="1"/>
              <a:t>Tarastejärvi</a:t>
            </a:r>
            <a:r>
              <a:rPr lang="fi-FI" sz="1050" dirty="0"/>
              <a:t> ja Tampere mukana, ei pelkästään Eco3 </a:t>
            </a:r>
          </a:p>
          <a:p>
            <a:pPr lvl="1"/>
            <a:r>
              <a:rPr lang="fi-FI" sz="1400" dirty="0"/>
              <a:t>Kiertotalouden ja jätehuollon startup-</a:t>
            </a:r>
            <a:r>
              <a:rPr lang="fi-FI" sz="1400" dirty="0" err="1"/>
              <a:t>kiihdyttämö</a:t>
            </a:r>
            <a:r>
              <a:rPr lang="fi-FI" sz="1400" dirty="0"/>
              <a:t> – ECO3 </a:t>
            </a:r>
            <a:r>
              <a:rPr lang="fi-FI" sz="1400" dirty="0" err="1"/>
              <a:t>Accelerator</a:t>
            </a:r>
            <a:endParaRPr lang="fi-FI" sz="1200" dirty="0"/>
          </a:p>
          <a:p>
            <a:pPr lvl="1"/>
            <a:r>
              <a:rPr lang="fi-FI" sz="1400" dirty="0"/>
              <a:t>Yhteistyöstä Smart-Tampereen kanssa keskustellaan ja tätä kautta mahdollisesti haetaan myös rahaa kehitystyöhön</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Käynnistymässä</a:t>
            </a:r>
          </a:p>
          <a:p>
            <a:r>
              <a:rPr lang="fi-FI" dirty="0"/>
              <a:t>Tyyppi: Jatkuva kehittäminen</a:t>
            </a:r>
          </a:p>
          <a:p>
            <a:r>
              <a:rPr lang="fi-FI" dirty="0"/>
              <a:t>Toteutusaika: </a:t>
            </a:r>
          </a:p>
          <a:p>
            <a:r>
              <a:rPr lang="fi-FI" dirty="0"/>
              <a:t>Toteuttajat: Nokian kaupunki, </a:t>
            </a:r>
            <a:r>
              <a:rPr lang="fi-FI" dirty="0" err="1"/>
              <a:t>Verte</a:t>
            </a:r>
            <a:r>
              <a:rPr lang="fi-FI" dirty="0"/>
              <a:t> Oy, Pirkanmaan liitto, Tampereen kaupunki, </a:t>
            </a:r>
            <a:r>
              <a:rPr lang="fi-FI" dirty="0" err="1"/>
              <a:t>Tredu</a:t>
            </a:r>
            <a:r>
              <a:rPr lang="fi-FI" dirty="0"/>
              <a:t>, Business Tampere, ELY-keskus</a:t>
            </a:r>
          </a:p>
          <a:p>
            <a:r>
              <a:rPr lang="fi-FI" dirty="0"/>
              <a:t>Rahoitus: 200 000€ TEM erillismääräraha </a:t>
            </a:r>
          </a:p>
          <a:p>
            <a:r>
              <a:rPr lang="fi-FI" dirty="0"/>
              <a:t>Jatkorahoitus: Alustatalouden erillisavustushaku kevät 2020</a:t>
            </a:r>
          </a:p>
          <a:p>
            <a:r>
              <a:rPr lang="fi-FI" dirty="0"/>
              <a:t>Yhteys maakuntaohjelmaan: 3. Kestävä, 1. Välkky, 2. Ehyt ?</a:t>
            </a:r>
          </a:p>
          <a:p>
            <a:r>
              <a:rPr lang="fi-FI" dirty="0"/>
              <a:t>Siltasopimus huomioitu rahoituksessa: Ei</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90859"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Kiertotalouden osaamistarpeet</a:t>
            </a:r>
          </a:p>
        </p:txBody>
      </p:sp>
    </p:spTree>
    <p:extLst>
      <p:ext uri="{BB962C8B-B14F-4D97-AF65-F5344CB8AC3E}">
        <p14:creationId xmlns:p14="http://schemas.microsoft.com/office/powerpoint/2010/main" val="1878275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977607" y="0"/>
            <a:ext cx="7214394"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2800" dirty="0"/>
              <a:t>20. Esiselvitys biokaasutuotannon lisäämismahdollisuuksista Pirkanmaalla </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Käynnissä esiselvitys Pirkanmaan alueen biokaasutuotannon lisäämismahdollisuuksista paikallisella yhteistyöllä </a:t>
            </a:r>
          </a:p>
          <a:p>
            <a:pPr lvl="1"/>
            <a:r>
              <a:rPr lang="fi-FI" sz="1800" dirty="0"/>
              <a:t>Osuuskuntatoiminnan mahdollisuudet</a:t>
            </a:r>
          </a:p>
          <a:p>
            <a:pPr lvl="1"/>
            <a:r>
              <a:rPr lang="fi-FI" sz="1800" dirty="0"/>
              <a:t>Päästökauppamahdollisuudet </a:t>
            </a:r>
          </a:p>
          <a:p>
            <a:pPr lvl="1"/>
            <a:r>
              <a:rPr lang="fi-FI" sz="1800" dirty="0"/>
              <a:t>Syntyy raportti ja liiketoimintasuunnitelma </a:t>
            </a:r>
          </a:p>
          <a:p>
            <a:pPr lvl="1"/>
            <a:r>
              <a:rPr lang="fi-FI" sz="1800" dirty="0"/>
              <a:t>Päätösseminaari 21.4.</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4343400"/>
          </a:xfrm>
        </p:spPr>
        <p:txBody>
          <a:bodyPr>
            <a:normAutofit/>
          </a:bodyPr>
          <a:lstStyle/>
          <a:p>
            <a:r>
              <a:rPr lang="fi-FI" dirty="0"/>
              <a:t>Vaihe: Käynnissä</a:t>
            </a:r>
          </a:p>
          <a:p>
            <a:r>
              <a:rPr lang="fi-FI" dirty="0"/>
              <a:t>Tyyppi: Hanke</a:t>
            </a:r>
          </a:p>
          <a:p>
            <a:r>
              <a:rPr lang="fi-FI" dirty="0"/>
              <a:t>Toteutusaika: 1.12.2019-30.4.2020</a:t>
            </a:r>
          </a:p>
          <a:p>
            <a:r>
              <a:rPr lang="fi-FI" dirty="0"/>
              <a:t>Toteuttajat: Ekokumppanit, Eco3, MTK, Pirkanmaan Jätehuolto, Pirkanmaan liitto, ELY-keskus, Mänttä-Vilppula, Punkalaidun, Hämeenkyrö, Kangasala</a:t>
            </a:r>
          </a:p>
          <a:p>
            <a:r>
              <a:rPr lang="fi-FI" dirty="0"/>
              <a:t>Rahoitus: AIKO 34 961€ </a:t>
            </a:r>
          </a:p>
          <a:p>
            <a:r>
              <a:rPr lang="fi-FI" dirty="0"/>
              <a:t>Jatkorahoitus: Maaseuturahasto</a:t>
            </a:r>
          </a:p>
          <a:p>
            <a:r>
              <a:rPr lang="fi-FI" dirty="0"/>
              <a:t>Yhteys maakuntaohjelmaan: 3. Kestävä Pirkanmaa</a:t>
            </a:r>
          </a:p>
          <a:p>
            <a:r>
              <a:rPr lang="fi-FI" dirty="0"/>
              <a:t>Siltasopimus huomioitu rahoituksessa: Kyllä</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5080398"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Kiertotalouden osaamistarpeet</a:t>
            </a:r>
          </a:p>
        </p:txBody>
      </p:sp>
    </p:spTree>
    <p:extLst>
      <p:ext uri="{BB962C8B-B14F-4D97-AF65-F5344CB8AC3E}">
        <p14:creationId xmlns:p14="http://schemas.microsoft.com/office/powerpoint/2010/main" val="2609069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5183187" y="0"/>
            <a:ext cx="700881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2800" dirty="0"/>
              <a:t>Joukkoliikenne</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lnSpcReduction="10000"/>
          </a:bodyPr>
          <a:lstStyle/>
          <a:p>
            <a:r>
              <a:rPr lang="fi-FI" sz="2000" dirty="0"/>
              <a:t>Pirkanmaan </a:t>
            </a:r>
            <a:r>
              <a:rPr lang="fi-FI" sz="2000" dirty="0">
                <a:hlinkClick r:id="rId2"/>
              </a:rPr>
              <a:t>lähijunapilotti</a:t>
            </a:r>
            <a:endParaRPr lang="fi-FI" sz="2000" dirty="0"/>
          </a:p>
          <a:p>
            <a:pPr lvl="1"/>
            <a:r>
              <a:rPr lang="fi-FI" sz="1600" dirty="0"/>
              <a:t>25 uutta työmatka-aikoihin sijoittuvaa junavuoroa </a:t>
            </a:r>
          </a:p>
          <a:p>
            <a:pPr lvl="1"/>
            <a:r>
              <a:rPr lang="fi-FI" sz="1600" dirty="0"/>
              <a:t>3.2.2020 alkaen Nyssen ja VR:n lippuyhteistyö</a:t>
            </a:r>
          </a:p>
          <a:p>
            <a:pPr lvl="1"/>
            <a:r>
              <a:rPr lang="fi-FI" sz="1600" dirty="0"/>
              <a:t>Lisää arkimatkustamisen sujuvuutta ja ilmastoystävällisyyttä </a:t>
            </a:r>
          </a:p>
          <a:p>
            <a:pPr lvl="1"/>
            <a:r>
              <a:rPr lang="fi-FI" sz="1600" dirty="0"/>
              <a:t>Myös kaukojunavuorojen tarjontaa parannettu ja istumakapasiteettia lisätty</a:t>
            </a:r>
          </a:p>
          <a:p>
            <a:pPr lvl="1"/>
            <a:r>
              <a:rPr lang="fi-FI" sz="1600" dirty="0"/>
              <a:t>Jatkomahdollisuus vuoteen 2022 saakka, jos junavuorot ovat riittävän suosittuja</a:t>
            </a:r>
          </a:p>
          <a:p>
            <a:pPr lvl="2"/>
            <a:r>
              <a:rPr lang="fi-FI" sz="1400" dirty="0"/>
              <a:t>Nysse seuraa lippuyhteistyön puolesta, kuinka paljon lähijunissa matkustetaan Nyssen lipulla</a:t>
            </a:r>
          </a:p>
          <a:p>
            <a:pPr lvl="2"/>
            <a:r>
              <a:rPr lang="fi-FI" sz="1400" dirty="0"/>
              <a:t>3.2.-8.3. välillä leimauksia lipuilla yhteensä 6453 kertaa</a:t>
            </a:r>
          </a:p>
          <a:p>
            <a:pPr lvl="3"/>
            <a:r>
              <a:rPr lang="fi-FI" sz="1400" dirty="0"/>
              <a:t>Tampere 3170</a:t>
            </a:r>
          </a:p>
          <a:p>
            <a:pPr lvl="3"/>
            <a:r>
              <a:rPr lang="fi-FI" sz="1400" dirty="0"/>
              <a:t>Lempäälä 1386</a:t>
            </a:r>
          </a:p>
          <a:p>
            <a:pPr lvl="3"/>
            <a:r>
              <a:rPr lang="fi-FI" sz="1400" dirty="0"/>
              <a:t>Nokia 1496</a:t>
            </a:r>
          </a:p>
          <a:p>
            <a:pPr lvl="3"/>
            <a:r>
              <a:rPr lang="fi-FI" sz="1400" dirty="0"/>
              <a:t>Orivesi 401</a:t>
            </a:r>
          </a:p>
          <a:p>
            <a:pPr marL="457200" lvl="1" indent="0">
              <a:buNone/>
            </a:pPr>
            <a:endParaRPr lang="fi-FI" sz="1600" dirty="0"/>
          </a:p>
          <a:p>
            <a:r>
              <a:rPr lang="fi-FI" sz="2000" dirty="0"/>
              <a:t>Joukkoliikenteeseen saatiin 20 000 000€ valtakunnallinen tasokorotus, josta Pirkanmaan osuus n. 4milj.€</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lnSpcReduction="10000"/>
          </a:bodyPr>
          <a:lstStyle/>
          <a:p>
            <a:r>
              <a:rPr lang="fi-FI" dirty="0"/>
              <a:t>Vaihe: Käynnissä </a:t>
            </a:r>
          </a:p>
          <a:p>
            <a:r>
              <a:rPr lang="fi-FI" dirty="0"/>
              <a:t>Tyyppi: Jatkuva kehittäminen</a:t>
            </a:r>
          </a:p>
          <a:p>
            <a:r>
              <a:rPr lang="fi-FI" dirty="0"/>
              <a:t>Toimenpiteet: Lähijunapilotti </a:t>
            </a:r>
          </a:p>
          <a:p>
            <a:r>
              <a:rPr lang="fi-FI" dirty="0"/>
              <a:t>Toteutusaika: 15.12.2019 – 31.12.2020 </a:t>
            </a:r>
          </a:p>
          <a:p>
            <a:r>
              <a:rPr lang="fi-FI" dirty="0"/>
              <a:t>Toteuttaja: VR</a:t>
            </a:r>
          </a:p>
          <a:p>
            <a:r>
              <a:rPr lang="fi-FI" dirty="0"/>
              <a:t>Rahoitus: Valtio ostopalveluna VR:ltä</a:t>
            </a:r>
          </a:p>
          <a:p>
            <a:r>
              <a:rPr lang="fi-FI" dirty="0"/>
              <a:t>Jatkorahoitus: Optio lähijunapilotin jatkamiselle valtion rahoittamana vuoteen 2022 asti, jos matkustajamäärät riittäviä</a:t>
            </a:r>
          </a:p>
          <a:p>
            <a:r>
              <a:rPr lang="fi-FI" dirty="0"/>
              <a:t>Yhteys maakuntaohjelmaan: 4. Saavutettava, 3. kestävä</a:t>
            </a:r>
          </a:p>
          <a:p>
            <a:r>
              <a:rPr lang="fi-FI" dirty="0"/>
              <a:t>Siltasopimus huomioitu rahoituksessa: Ei tietoa</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4990859"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Saavutettavuus</a:t>
            </a:r>
          </a:p>
        </p:txBody>
      </p:sp>
    </p:spTree>
    <p:extLst>
      <p:ext uri="{BB962C8B-B14F-4D97-AF65-F5344CB8AC3E}">
        <p14:creationId xmlns:p14="http://schemas.microsoft.com/office/powerpoint/2010/main" val="452600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5183187" y="0"/>
            <a:ext cx="7008813"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61291"/>
            <a:ext cx="3251921" cy="1600200"/>
          </a:xfrm>
        </p:spPr>
        <p:txBody>
          <a:bodyPr>
            <a:noAutofit/>
          </a:bodyPr>
          <a:lstStyle/>
          <a:p>
            <a:r>
              <a:rPr lang="fi-FI" sz="2800" dirty="0"/>
              <a:t>Rautatie- ja tiehankkeet</a:t>
            </a:r>
          </a:p>
        </p:txBody>
      </p:sp>
      <p:graphicFrame>
        <p:nvGraphicFramePr>
          <p:cNvPr id="3" name="Taulukko 7">
            <a:extLst>
              <a:ext uri="{FF2B5EF4-FFF2-40B4-BE49-F238E27FC236}">
                <a16:creationId xmlns:a16="http://schemas.microsoft.com/office/drawing/2014/main" id="{B2E6ED39-BD5B-4467-B251-C5490AF53898}"/>
              </a:ext>
            </a:extLst>
          </p:cNvPr>
          <p:cNvGraphicFramePr>
            <a:graphicFrameLocks noGrp="1"/>
          </p:cNvGraphicFramePr>
          <p:nvPr>
            <p:ph idx="1"/>
            <p:extLst>
              <p:ext uri="{D42A27DB-BD31-4B8C-83A1-F6EECF244321}">
                <p14:modId xmlns:p14="http://schemas.microsoft.com/office/powerpoint/2010/main" val="1160937503"/>
              </p:ext>
            </p:extLst>
          </p:nvPr>
        </p:nvGraphicFramePr>
        <p:xfrm>
          <a:off x="4336834" y="1414189"/>
          <a:ext cx="7526917" cy="4785360"/>
        </p:xfrm>
        <a:graphic>
          <a:graphicData uri="http://schemas.openxmlformats.org/drawingml/2006/table">
            <a:tbl>
              <a:tblPr firstRow="1" bandRow="1">
                <a:tableStyleId>{F5AB1C69-6EDB-4FF4-983F-18BD219EF322}</a:tableStyleId>
              </a:tblPr>
              <a:tblGrid>
                <a:gridCol w="2632364">
                  <a:extLst>
                    <a:ext uri="{9D8B030D-6E8A-4147-A177-3AD203B41FA5}">
                      <a16:colId xmlns:a16="http://schemas.microsoft.com/office/drawing/2014/main" val="602664489"/>
                    </a:ext>
                  </a:extLst>
                </a:gridCol>
                <a:gridCol w="932872">
                  <a:extLst>
                    <a:ext uri="{9D8B030D-6E8A-4147-A177-3AD203B41FA5}">
                      <a16:colId xmlns:a16="http://schemas.microsoft.com/office/drawing/2014/main" val="1363480441"/>
                    </a:ext>
                  </a:extLst>
                </a:gridCol>
                <a:gridCol w="1209964">
                  <a:extLst>
                    <a:ext uri="{9D8B030D-6E8A-4147-A177-3AD203B41FA5}">
                      <a16:colId xmlns:a16="http://schemas.microsoft.com/office/drawing/2014/main" val="145960201"/>
                    </a:ext>
                  </a:extLst>
                </a:gridCol>
                <a:gridCol w="2751717">
                  <a:extLst>
                    <a:ext uri="{9D8B030D-6E8A-4147-A177-3AD203B41FA5}">
                      <a16:colId xmlns:a16="http://schemas.microsoft.com/office/drawing/2014/main" val="1674514085"/>
                    </a:ext>
                  </a:extLst>
                </a:gridCol>
              </a:tblGrid>
              <a:tr h="370840">
                <a:tc>
                  <a:txBody>
                    <a:bodyPr/>
                    <a:lstStyle/>
                    <a:p>
                      <a:r>
                        <a:rPr lang="fi-FI" sz="1400" dirty="0"/>
                        <a:t>Hankkeen nimi</a:t>
                      </a:r>
                    </a:p>
                  </a:txBody>
                  <a:tcPr/>
                </a:tc>
                <a:tc>
                  <a:txBody>
                    <a:bodyPr/>
                    <a:lstStyle/>
                    <a:p>
                      <a:r>
                        <a:rPr lang="fi-FI" sz="1400" dirty="0"/>
                        <a:t>Vaihe</a:t>
                      </a:r>
                    </a:p>
                  </a:txBody>
                  <a:tcPr/>
                </a:tc>
                <a:tc>
                  <a:txBody>
                    <a:bodyPr/>
                    <a:lstStyle/>
                    <a:p>
                      <a:r>
                        <a:rPr lang="fi-FI" sz="1400" dirty="0"/>
                        <a:t>Rahoitus</a:t>
                      </a:r>
                    </a:p>
                  </a:txBody>
                  <a:tcPr/>
                </a:tc>
                <a:tc>
                  <a:txBody>
                    <a:bodyPr/>
                    <a:lstStyle/>
                    <a:p>
                      <a:r>
                        <a:rPr lang="fi-FI" sz="1400" dirty="0"/>
                        <a:t>Lisätietoa</a:t>
                      </a:r>
                    </a:p>
                  </a:txBody>
                  <a:tcPr/>
                </a:tc>
                <a:extLst>
                  <a:ext uri="{0D108BD9-81ED-4DB2-BD59-A6C34878D82A}">
                    <a16:rowId xmlns:a16="http://schemas.microsoft.com/office/drawing/2014/main" val="2044733588"/>
                  </a:ext>
                </a:extLst>
              </a:tr>
              <a:tr h="370840">
                <a:tc>
                  <a:txBody>
                    <a:bodyPr/>
                    <a:lstStyle/>
                    <a:p>
                      <a:r>
                        <a:rPr lang="fi-FI" sz="1100" dirty="0">
                          <a:hlinkClick r:id="rId2"/>
                        </a:rPr>
                        <a:t>Suomi-ratahankeyhtiön</a:t>
                      </a:r>
                      <a:r>
                        <a:rPr lang="fi-FI" sz="1100" dirty="0"/>
                        <a:t> perustaminen</a:t>
                      </a:r>
                    </a:p>
                  </a:txBody>
                  <a:tcPr/>
                </a:tc>
                <a:tc>
                  <a:txBody>
                    <a:bodyPr/>
                    <a:lstStyle/>
                    <a:p>
                      <a:r>
                        <a:rPr lang="fi-FI" sz="1100" dirty="0"/>
                        <a:t>Perustettu </a:t>
                      </a:r>
                    </a:p>
                    <a:p>
                      <a:r>
                        <a:rPr lang="fi-FI" sz="1100" dirty="0"/>
                        <a:t>02/2020</a:t>
                      </a:r>
                    </a:p>
                  </a:txBody>
                  <a:tcPr/>
                </a:tc>
                <a:tc>
                  <a:txBody>
                    <a:bodyPr/>
                    <a:lstStyle/>
                    <a:p>
                      <a:r>
                        <a:rPr lang="fi-FI" sz="1000" dirty="0"/>
                        <a:t>Valtion osuus: </a:t>
                      </a:r>
                    </a:p>
                    <a:p>
                      <a:r>
                        <a:rPr lang="fi-FI" sz="1000" dirty="0"/>
                        <a:t>78 900 000€</a:t>
                      </a:r>
                    </a:p>
                    <a:p>
                      <a:r>
                        <a:rPr lang="fi-FI" sz="1000" dirty="0"/>
                        <a:t>(51 %)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000" dirty="0"/>
                        <a:t>Suomi-ratahankeyhtiön osakkaiden neuvottelut on käyty. Hankeyhtiön tehtävä on raidehankkeisiin liittyvä suunnittelu ja rahoittaminen rakennusvalmiuteen saakka. Koko Suomi-rata hankeyhtiö: 154 680 000€</a:t>
                      </a:r>
                    </a:p>
                  </a:txBody>
                  <a:tcPr/>
                </a:tc>
                <a:extLst>
                  <a:ext uri="{0D108BD9-81ED-4DB2-BD59-A6C34878D82A}">
                    <a16:rowId xmlns:a16="http://schemas.microsoft.com/office/drawing/2014/main" val="2517015406"/>
                  </a:ext>
                </a:extLst>
              </a:tr>
              <a:tr h="370840">
                <a:tc>
                  <a:txBody>
                    <a:bodyPr/>
                    <a:lstStyle/>
                    <a:p>
                      <a:r>
                        <a:rPr lang="fi-FI" sz="1100" dirty="0"/>
                        <a:t>Helsinki-Tampere pääradan kehittämisen suunnittelu</a:t>
                      </a:r>
                    </a:p>
                  </a:txBody>
                  <a:tcPr/>
                </a:tc>
                <a:tc>
                  <a:txBody>
                    <a:bodyPr/>
                    <a:lstStyle/>
                    <a:p>
                      <a:r>
                        <a:rPr lang="fi-FI" sz="1100" dirty="0"/>
                        <a:t>Käynnissä</a:t>
                      </a:r>
                    </a:p>
                  </a:txBody>
                  <a:tcPr/>
                </a:tc>
                <a:tc>
                  <a:txBody>
                    <a:bodyPr/>
                    <a:lstStyle/>
                    <a:p>
                      <a:r>
                        <a:rPr lang="fi-FI" sz="1100" dirty="0"/>
                        <a:t>11 000 000€</a:t>
                      </a:r>
                    </a:p>
                  </a:txBody>
                  <a:tcPr/>
                </a:tc>
                <a:tc>
                  <a:txBody>
                    <a:bodyPr/>
                    <a:lstStyle/>
                    <a:p>
                      <a:r>
                        <a:rPr lang="fi-FI" sz="1100" dirty="0"/>
                        <a:t>Rahoitus VM:n II lisätalousarvio 2019</a:t>
                      </a:r>
                    </a:p>
                  </a:txBody>
                  <a:tcPr/>
                </a:tc>
                <a:extLst>
                  <a:ext uri="{0D108BD9-81ED-4DB2-BD59-A6C34878D82A}">
                    <a16:rowId xmlns:a16="http://schemas.microsoft.com/office/drawing/2014/main" val="3373764375"/>
                  </a:ext>
                </a:extLst>
              </a:tr>
              <a:tr h="370840">
                <a:tc>
                  <a:txBody>
                    <a:bodyPr/>
                    <a:lstStyle/>
                    <a:p>
                      <a:r>
                        <a:rPr lang="fi-FI" sz="1100" dirty="0"/>
                        <a:t>Tampere-Seinäjoki turvalaitteiden uusiminen</a:t>
                      </a:r>
                    </a:p>
                  </a:txBody>
                  <a:tcPr/>
                </a:tc>
                <a:tc>
                  <a:txBody>
                    <a:bodyPr/>
                    <a:lstStyle/>
                    <a:p>
                      <a:r>
                        <a:rPr lang="fi-FI" sz="1100" dirty="0"/>
                        <a:t>Käynnissä</a:t>
                      </a:r>
                    </a:p>
                  </a:txBody>
                  <a:tcPr/>
                </a:tc>
                <a:tc>
                  <a:txBody>
                    <a:bodyPr/>
                    <a:lstStyle/>
                    <a:p>
                      <a:r>
                        <a:rPr lang="fi-FI" sz="1100" dirty="0"/>
                        <a:t>70 000 000€</a:t>
                      </a:r>
                    </a:p>
                  </a:txBody>
                  <a:tcPr/>
                </a:tc>
                <a:tc>
                  <a:txBody>
                    <a:bodyPr/>
                    <a:lstStyle/>
                    <a:p>
                      <a:r>
                        <a:rPr lang="fi-FI" sz="1100" dirty="0"/>
                        <a:t>VM:n II lisätalousarvio 2019</a:t>
                      </a:r>
                    </a:p>
                  </a:txBody>
                  <a:tcPr/>
                </a:tc>
                <a:extLst>
                  <a:ext uri="{0D108BD9-81ED-4DB2-BD59-A6C34878D82A}">
                    <a16:rowId xmlns:a16="http://schemas.microsoft.com/office/drawing/2014/main" val="2794376624"/>
                  </a:ext>
                </a:extLst>
              </a:tr>
              <a:tr h="370840">
                <a:tc>
                  <a:txBody>
                    <a:bodyPr/>
                    <a:lstStyle/>
                    <a:p>
                      <a:r>
                        <a:rPr lang="fi-FI" sz="1100" dirty="0"/>
                        <a:t>Tampere-Pori tasoristeysten poistoja</a:t>
                      </a:r>
                    </a:p>
                  </a:txBody>
                  <a:tcPr/>
                </a:tc>
                <a:tc>
                  <a:txBody>
                    <a:bodyPr/>
                    <a:lstStyle/>
                    <a:p>
                      <a:r>
                        <a:rPr lang="fi-FI" sz="1100" dirty="0"/>
                        <a:t>Käynnissä</a:t>
                      </a:r>
                    </a:p>
                  </a:txBody>
                  <a:tcPr/>
                </a:tc>
                <a:tc>
                  <a:txBody>
                    <a:bodyPr/>
                    <a:lstStyle/>
                    <a:p>
                      <a:r>
                        <a:rPr lang="fi-FI" sz="1100" dirty="0"/>
                        <a:t>40 000 000€</a:t>
                      </a:r>
                    </a:p>
                  </a:txBody>
                  <a:tcPr/>
                </a:tc>
                <a:tc>
                  <a:txBody>
                    <a:bodyPr/>
                    <a:lstStyle/>
                    <a:p>
                      <a:r>
                        <a:rPr lang="fi-FI" sz="1100" dirty="0"/>
                        <a:t>Hallituksen budjettiesitys 2020</a:t>
                      </a:r>
                    </a:p>
                  </a:txBody>
                  <a:tcPr/>
                </a:tc>
                <a:extLst>
                  <a:ext uri="{0D108BD9-81ED-4DB2-BD59-A6C34878D82A}">
                    <a16:rowId xmlns:a16="http://schemas.microsoft.com/office/drawing/2014/main" val="816208224"/>
                  </a:ext>
                </a:extLst>
              </a:tr>
              <a:tr h="370840">
                <a:tc>
                  <a:txBody>
                    <a:bodyPr/>
                    <a:lstStyle/>
                    <a:p>
                      <a:r>
                        <a:rPr lang="fi-FI" sz="1100" dirty="0"/>
                        <a:t>Tampere-Jyväskylä nopeuttamisen ja välityskyvyn parantamisen suunnittelu</a:t>
                      </a:r>
                    </a:p>
                  </a:txBody>
                  <a:tcPr/>
                </a:tc>
                <a:tc>
                  <a:txBody>
                    <a:bodyPr/>
                    <a:lstStyle/>
                    <a:p>
                      <a:r>
                        <a:rPr lang="fi-FI" sz="1100" dirty="0"/>
                        <a:t>Käynnissä</a:t>
                      </a:r>
                    </a:p>
                  </a:txBody>
                  <a:tcPr/>
                </a:tc>
                <a:tc>
                  <a:txBody>
                    <a:bodyPr/>
                    <a:lstStyle/>
                    <a:p>
                      <a:r>
                        <a:rPr lang="fi-FI" sz="1100" dirty="0"/>
                        <a:t>18 000 000€</a:t>
                      </a:r>
                    </a:p>
                  </a:txBody>
                  <a:tcPr/>
                </a:tc>
                <a:tc>
                  <a:txBody>
                    <a:bodyPr/>
                    <a:lstStyle/>
                    <a:p>
                      <a:r>
                        <a:rPr lang="fi-FI" sz="1100" dirty="0"/>
                        <a:t>Hallituksen budjettiesitys 2020</a:t>
                      </a:r>
                    </a:p>
                  </a:txBody>
                  <a:tcPr/>
                </a:tc>
                <a:extLst>
                  <a:ext uri="{0D108BD9-81ED-4DB2-BD59-A6C34878D82A}">
                    <a16:rowId xmlns:a16="http://schemas.microsoft.com/office/drawing/2014/main" val="1903671304"/>
                  </a:ext>
                </a:extLst>
              </a:tr>
              <a:tr h="370840">
                <a:tc>
                  <a:txBody>
                    <a:bodyPr/>
                    <a:lstStyle/>
                    <a:p>
                      <a:r>
                        <a:rPr lang="fi-FI" sz="1100" dirty="0"/>
                        <a:t>Seinäjoki-Vaasa nopeuttamisen suunnittelu</a:t>
                      </a:r>
                    </a:p>
                  </a:txBody>
                  <a:tcPr/>
                </a:tc>
                <a:tc>
                  <a:txBody>
                    <a:bodyPr/>
                    <a:lstStyle/>
                    <a:p>
                      <a:r>
                        <a:rPr lang="fi-FI" sz="1100" dirty="0"/>
                        <a:t>Käynnissä</a:t>
                      </a:r>
                    </a:p>
                  </a:txBody>
                  <a:tcPr/>
                </a:tc>
                <a:tc>
                  <a:txBody>
                    <a:bodyPr/>
                    <a:lstStyle/>
                    <a:p>
                      <a:r>
                        <a:rPr lang="fi-FI" sz="1100" dirty="0"/>
                        <a:t>3 000 000€ </a:t>
                      </a:r>
                    </a:p>
                  </a:txBody>
                  <a:tcPr/>
                </a:tc>
                <a:tc>
                  <a:txBody>
                    <a:bodyPr/>
                    <a:lstStyle/>
                    <a:p>
                      <a:r>
                        <a:rPr lang="fi-FI" sz="1100" dirty="0"/>
                        <a:t>Hallituksen budjettiesitys 2020</a:t>
                      </a:r>
                    </a:p>
                  </a:txBody>
                  <a:tcPr/>
                </a:tc>
                <a:extLst>
                  <a:ext uri="{0D108BD9-81ED-4DB2-BD59-A6C34878D82A}">
                    <a16:rowId xmlns:a16="http://schemas.microsoft.com/office/drawing/2014/main" val="1252590072"/>
                  </a:ext>
                </a:extLst>
              </a:tr>
              <a:tr h="370840">
                <a:tc>
                  <a:txBody>
                    <a:bodyPr/>
                    <a:lstStyle/>
                    <a:p>
                      <a:r>
                        <a:rPr lang="fi-FI" sz="1100" dirty="0"/>
                        <a:t>Akaan puuterminaali </a:t>
                      </a:r>
                    </a:p>
                  </a:txBody>
                  <a:tcPr/>
                </a:tc>
                <a:tc>
                  <a:txBody>
                    <a:bodyPr/>
                    <a:lstStyle/>
                    <a:p>
                      <a:r>
                        <a:rPr lang="fi-FI" sz="1100" dirty="0"/>
                        <a:t>Käynnissä</a:t>
                      </a:r>
                    </a:p>
                  </a:txBody>
                  <a:tcPr/>
                </a:tc>
                <a:tc>
                  <a:txBody>
                    <a:bodyPr/>
                    <a:lstStyle/>
                    <a:p>
                      <a:r>
                        <a:rPr lang="fi-FI" sz="1100" dirty="0"/>
                        <a:t>8 600 000€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VM:n II lisätalousarvio 2019</a:t>
                      </a:r>
                    </a:p>
                  </a:txBody>
                  <a:tcPr/>
                </a:tc>
                <a:extLst>
                  <a:ext uri="{0D108BD9-81ED-4DB2-BD59-A6C34878D82A}">
                    <a16:rowId xmlns:a16="http://schemas.microsoft.com/office/drawing/2014/main" val="4209795441"/>
                  </a:ext>
                </a:extLst>
              </a:tr>
              <a:tr h="370840">
                <a:tc>
                  <a:txBody>
                    <a:bodyPr/>
                    <a:lstStyle/>
                    <a:p>
                      <a:r>
                        <a:rPr lang="fi-FI" sz="1100" dirty="0"/>
                        <a:t>Hämeenkyrön ohitustie</a:t>
                      </a:r>
                    </a:p>
                  </a:txBody>
                  <a:tcPr/>
                </a:tc>
                <a:tc>
                  <a:txBody>
                    <a:bodyPr/>
                    <a:lstStyle/>
                    <a:p>
                      <a:r>
                        <a:rPr lang="fi-FI" sz="1100" dirty="0"/>
                        <a:t>Käynnissä</a:t>
                      </a:r>
                    </a:p>
                  </a:txBody>
                  <a:tcPr/>
                </a:tc>
                <a:tc>
                  <a:txBody>
                    <a:bodyPr/>
                    <a:lstStyle/>
                    <a:p>
                      <a:r>
                        <a:rPr lang="fi-FI" sz="1100" dirty="0"/>
                        <a:t>64 000 000€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VM:n lisätalousarvio 2019</a:t>
                      </a:r>
                    </a:p>
                  </a:txBody>
                  <a:tcPr/>
                </a:tc>
                <a:extLst>
                  <a:ext uri="{0D108BD9-81ED-4DB2-BD59-A6C34878D82A}">
                    <a16:rowId xmlns:a16="http://schemas.microsoft.com/office/drawing/2014/main" val="1223729120"/>
                  </a:ext>
                </a:extLst>
              </a:tr>
              <a:tr h="370840">
                <a:tc>
                  <a:txBody>
                    <a:bodyPr/>
                    <a:lstStyle/>
                    <a:p>
                      <a:r>
                        <a:rPr lang="fi-FI" sz="1100" dirty="0"/>
                        <a:t>VT9 Yliskylä-Oritupa ohituskaistat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Käynnissä</a:t>
                      </a:r>
                    </a:p>
                  </a:txBody>
                  <a:tcPr/>
                </a:tc>
                <a:tc>
                  <a:txBody>
                    <a:bodyPr/>
                    <a:lstStyle/>
                    <a:p>
                      <a:r>
                        <a:rPr lang="fi-FI" sz="1100" dirty="0"/>
                        <a:t>10 400 000€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Hallituksen budjettiesitys 2020</a:t>
                      </a:r>
                    </a:p>
                  </a:txBody>
                  <a:tcPr/>
                </a:tc>
                <a:extLst>
                  <a:ext uri="{0D108BD9-81ED-4DB2-BD59-A6C34878D82A}">
                    <a16:rowId xmlns:a16="http://schemas.microsoft.com/office/drawing/2014/main" val="32100055"/>
                  </a:ext>
                </a:extLst>
              </a:tr>
              <a:tr h="370840">
                <a:tc>
                  <a:txBody>
                    <a:bodyPr/>
                    <a:lstStyle/>
                    <a:p>
                      <a:r>
                        <a:rPr lang="fi-FI" sz="1100" dirty="0"/>
                        <a:t>VT12 Sastamala risteykset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Käynnissä</a:t>
                      </a:r>
                    </a:p>
                  </a:txBody>
                  <a:tcPr/>
                </a:tc>
                <a:tc>
                  <a:txBody>
                    <a:bodyPr/>
                    <a:lstStyle/>
                    <a:p>
                      <a:r>
                        <a:rPr lang="fi-FI" sz="1100" dirty="0"/>
                        <a:t>1 600 000€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Hallituksen budjettiesitys 2020</a:t>
                      </a:r>
                    </a:p>
                  </a:txBody>
                  <a:tcPr/>
                </a:tc>
                <a:extLst>
                  <a:ext uri="{0D108BD9-81ED-4DB2-BD59-A6C34878D82A}">
                    <a16:rowId xmlns:a16="http://schemas.microsoft.com/office/drawing/2014/main" val="3778574640"/>
                  </a:ext>
                </a:extLst>
              </a:tr>
            </a:tbl>
          </a:graphicData>
        </a:graphic>
      </p:graphicFrame>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251921" cy="3484418"/>
          </a:xfrm>
        </p:spPr>
        <p:txBody>
          <a:bodyPr>
            <a:normAutofit lnSpcReduction="10000"/>
          </a:bodyPr>
          <a:lstStyle/>
          <a:p>
            <a:r>
              <a:rPr lang="fi-FI" dirty="0"/>
              <a:t>Rautatiehankkeita yhteensä: 7</a:t>
            </a:r>
          </a:p>
          <a:p>
            <a:r>
              <a:rPr lang="fi-FI" dirty="0"/>
              <a:t>Joista rahoitettu: 7</a:t>
            </a:r>
          </a:p>
          <a:p>
            <a:r>
              <a:rPr lang="fi-FI" dirty="0"/>
              <a:t>Rahoitus yhteensä: 229,5milj. €</a:t>
            </a:r>
          </a:p>
          <a:p>
            <a:endParaRPr lang="fi-FI" dirty="0"/>
          </a:p>
          <a:p>
            <a:r>
              <a:rPr lang="fi-FI" dirty="0"/>
              <a:t>Tiehankkeita yhteensä: 25</a:t>
            </a:r>
          </a:p>
          <a:p>
            <a:r>
              <a:rPr lang="fi-FI" dirty="0"/>
              <a:t>Joista rahoitettu ja käynnissä: 3</a:t>
            </a:r>
          </a:p>
          <a:p>
            <a:r>
              <a:rPr lang="fi-FI" dirty="0"/>
              <a:t>Rahoitus yhteensä: 77,1milj.€</a:t>
            </a:r>
          </a:p>
          <a:p>
            <a:r>
              <a:rPr lang="fi-FI" dirty="0"/>
              <a:t>Lisäksi toteutumassa 2020: 4 </a:t>
            </a:r>
          </a:p>
          <a:p>
            <a:endParaRPr lang="fi-FI" dirty="0"/>
          </a:p>
          <a:p>
            <a:r>
              <a:rPr lang="fi-FI" dirty="0"/>
              <a:t>Yhteydet maakuntaohjelmaan: 4. Saavutettava</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Saavutettavuus</a:t>
            </a:r>
          </a:p>
        </p:txBody>
      </p:sp>
    </p:spTree>
    <p:extLst>
      <p:ext uri="{BB962C8B-B14F-4D97-AF65-F5344CB8AC3E}">
        <p14:creationId xmlns:p14="http://schemas.microsoft.com/office/powerpoint/2010/main" val="3871660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sz="2000" b="1" dirty="0">
                <a:solidFill>
                  <a:schemeClr val="bg2">
                    <a:lumMod val="25000"/>
                  </a:schemeClr>
                </a:solidFill>
                <a:latin typeface="Corbel" panose="020B0503020204020204" pitchFamily="34" charset="0"/>
                <a:cs typeface="Aldhabi" panose="020B0604020202020204" pitchFamily="2" charset="-78"/>
              </a:rPr>
              <a:t>Tilastoja työvoiman saatavuudesta ja teollisuuden kilpailukyvystä  </a:t>
            </a:r>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513348" y="457200"/>
            <a:ext cx="4258678" cy="1600200"/>
          </a:xfrm>
        </p:spPr>
        <p:txBody>
          <a:bodyPr>
            <a:noAutofit/>
          </a:bodyPr>
          <a:lstStyle/>
          <a:p>
            <a:r>
              <a:rPr lang="fi-FI" sz="1600" dirty="0"/>
              <a:t>Tilasto-osuudessa nostetaan esille oleellisia alueellisia tunnuslukuja liittyen yksittäiseen teemaan, sekä toimenpiteissä jo saavutettuja tuloksia. Tarkempaa tilastoanalyysia tehdään jo alueella paljon, joten tunnuslukuja on poimittu olemassa olevista lähteistä ja täydennetty tarpeellisin osin.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987425"/>
            <a:ext cx="6172200" cy="5275589"/>
          </a:xfrm>
        </p:spPr>
        <p:txBody>
          <a:bodyPr>
            <a:normAutofit/>
          </a:bodyPr>
          <a:lstStyle/>
          <a:p>
            <a:pPr marL="457200" lvl="1" indent="0">
              <a:buNone/>
            </a:pPr>
            <a:endParaRPr lang="fi-FI" sz="2000" dirty="0"/>
          </a:p>
          <a:p>
            <a:pPr lvl="1"/>
            <a:endParaRPr lang="fi-FI" sz="20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513348" y="2197768"/>
            <a:ext cx="4258678" cy="4331369"/>
          </a:xfrm>
        </p:spPr>
        <p:txBody>
          <a:bodyPr>
            <a:normAutofit lnSpcReduction="10000"/>
          </a:bodyPr>
          <a:lstStyle/>
          <a:p>
            <a:r>
              <a:rPr lang="fi-FI" dirty="0"/>
              <a:t>Työvoiman saatavuuden ja teollisuuden kilpailukyvyn toimenpiteet keskittyvät jatkuvan </a:t>
            </a:r>
            <a:r>
              <a:rPr lang="fi-FI" dirty="0" err="1"/>
              <a:t>oppmisen</a:t>
            </a:r>
            <a:r>
              <a:rPr lang="fi-FI" dirty="0"/>
              <a:t>, työelämän ja koulutuksen rajapintojen sekä uudenlaisten koulutusmuotojen kehittämiseen niin opiskelumaailmassa kuin työelämässä. Painopisteenä on teollisuuden tarvitsema osaaminen. </a:t>
            </a:r>
          </a:p>
          <a:p>
            <a:r>
              <a:rPr lang="fi-FI" dirty="0"/>
              <a:t>Toimenpiteet keskittyvät:</a:t>
            </a:r>
          </a:p>
          <a:p>
            <a:pPr marL="285750" indent="-285750">
              <a:buFont typeface="Arial" panose="020B0604020202020204" pitchFamily="34" charset="0"/>
              <a:buChar char="•"/>
            </a:pPr>
            <a:r>
              <a:rPr lang="fi-FI" dirty="0"/>
              <a:t>Jatkuvan oppimisen kehittämiseen alueella ja kansainvälisesti</a:t>
            </a:r>
          </a:p>
          <a:p>
            <a:pPr marL="285750" indent="-285750">
              <a:buFont typeface="Arial" panose="020B0604020202020204" pitchFamily="34" charset="0"/>
              <a:buChar char="•"/>
            </a:pPr>
            <a:r>
              <a:rPr lang="fi-FI" dirty="0"/>
              <a:t>Lyhytkestoisen työllistymistä edistävän koulutuksen kehittämiseen</a:t>
            </a:r>
          </a:p>
          <a:p>
            <a:pPr marL="285750" indent="-285750">
              <a:buFont typeface="Arial" panose="020B0604020202020204" pitchFamily="34" charset="0"/>
              <a:buChar char="•"/>
            </a:pPr>
            <a:r>
              <a:rPr lang="fi-FI" dirty="0"/>
              <a:t>Opiskelun ja työelämän rajapinnan vahvistamiseen </a:t>
            </a:r>
          </a:p>
          <a:p>
            <a:pPr marL="285750" indent="-285750">
              <a:buFont typeface="Arial" panose="020B0604020202020204" pitchFamily="34" charset="0"/>
              <a:buChar char="•"/>
            </a:pPr>
            <a:r>
              <a:rPr lang="fi-FI" dirty="0"/>
              <a:t>Osaajapulan ratkaisemiseen mm. </a:t>
            </a:r>
            <a:r>
              <a:rPr lang="fi-FI" dirty="0" err="1"/>
              <a:t>kv</a:t>
            </a:r>
            <a:r>
              <a:rPr lang="fi-FI" dirty="0"/>
              <a:t>-osaajien kautta ja teollisuuden alojen vetovoimaa vahvistamalla</a:t>
            </a:r>
          </a:p>
          <a:p>
            <a:pPr marL="285750" indent="-285750">
              <a:buFont typeface="Arial" panose="020B0604020202020204" pitchFamily="34" charset="0"/>
              <a:buChar char="•"/>
            </a:pPr>
            <a:endParaRPr lang="fi-FI" dirty="0"/>
          </a:p>
        </p:txBody>
      </p:sp>
      <p:sp>
        <p:nvSpPr>
          <p:cNvPr id="3" name="Tekstiruutu 2">
            <a:extLst>
              <a:ext uri="{FF2B5EF4-FFF2-40B4-BE49-F238E27FC236}">
                <a16:creationId xmlns:a16="http://schemas.microsoft.com/office/drawing/2014/main" id="{66DADB12-9972-487C-83A1-8D1E183F21F2}"/>
              </a:ext>
            </a:extLst>
          </p:cNvPr>
          <p:cNvSpPr txBox="1"/>
          <p:nvPr/>
        </p:nvSpPr>
        <p:spPr>
          <a:xfrm>
            <a:off x="4876383" y="1173825"/>
            <a:ext cx="6785810" cy="5355312"/>
          </a:xfrm>
          <a:prstGeom prst="rect">
            <a:avLst/>
          </a:prstGeom>
          <a:noFill/>
        </p:spPr>
        <p:txBody>
          <a:bodyPr wrap="square" rtlCol="0">
            <a:spAutoFit/>
          </a:bodyPr>
          <a:lstStyle/>
          <a:p>
            <a:pPr marL="285750" indent="-285750">
              <a:buFont typeface="Arial" panose="020B0604020202020204" pitchFamily="34" charset="0"/>
              <a:buChar char="•"/>
            </a:pPr>
            <a:r>
              <a:rPr lang="fi-FI" dirty="0"/>
              <a:t>Pirkanmaan </a:t>
            </a:r>
            <a:r>
              <a:rPr lang="fi-FI" dirty="0">
                <a:hlinkClick r:id="rId2"/>
              </a:rPr>
              <a:t>innovaatiotoiminnan</a:t>
            </a:r>
            <a:r>
              <a:rPr lang="fi-FI" dirty="0"/>
              <a:t> tilannekuvaan sisältyvä iskukyvyn mittaristossa on useita teollisuuden kilpailukykyyn keskittyviä mittareita, joista kaikki ovat olleet viimeisimpien tietojen kohdalla nousussa (Teollisuuden jalostusarvo, vienti-intensiivisyys, teollisuuden viennin arvo, investointiaste)</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r>
              <a:rPr lang="fi-FI" dirty="0"/>
              <a:t>Teollisuuden aloilla työskentelevistä ammateista, Pirkanmaalla on ollut syksyllä 2019 pulaa 8 ammatin edustajista (ammattibarometri)</a:t>
            </a:r>
          </a:p>
          <a:p>
            <a:pPr marL="742950" lvl="1" indent="-285750">
              <a:buFont typeface="Arial" panose="020B0604020202020204" pitchFamily="34" charset="0"/>
              <a:buChar char="•"/>
            </a:pPr>
            <a:r>
              <a:rPr lang="fi-FI" dirty="0"/>
              <a:t>Näistä kaksi ammattia ovat asiantuntija- tai erityisasiantuntija-ammatteja ja loput valmistavan teollisuuden tai suorittavan työn ammatteja </a:t>
            </a:r>
          </a:p>
          <a:p>
            <a:pPr marL="742950" lvl="1" indent="-285750">
              <a:buFont typeface="Arial" panose="020B0604020202020204" pitchFamily="34" charset="0"/>
              <a:buChar char="•"/>
            </a:pPr>
            <a:endParaRPr lang="fi-FI" dirty="0"/>
          </a:p>
          <a:p>
            <a:pPr marL="285750" indent="-285750">
              <a:buFont typeface="Arial" panose="020B0604020202020204" pitchFamily="34" charset="0"/>
              <a:buChar char="•"/>
            </a:pPr>
            <a:r>
              <a:rPr lang="fi-FI" dirty="0"/>
              <a:t>Korkeakouluissa ulkomaisten tutkijoiden ja opiskelijoiden määrä on lisääntynyt 2018 vuonna aiemmasta. </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r>
              <a:rPr lang="fi-FI" dirty="0"/>
              <a:t>Yritykset ovat kiinnostuneita rekrytoimaan </a:t>
            </a:r>
            <a:r>
              <a:rPr lang="fi-FI" dirty="0" err="1"/>
              <a:t>kv</a:t>
            </a:r>
            <a:r>
              <a:rPr lang="fi-FI" dirty="0"/>
              <a:t>-työvoimaa (20 %), henkilöstön koulutus- ja osaamisen kehittämisen tarpeita on 35 prosentilla yrityksistä ja 27 prosenttia kokee, että osaavan työvoiman saatavuus on heikentynyt aiemmasta</a:t>
            </a:r>
          </a:p>
        </p:txBody>
      </p:sp>
    </p:spTree>
    <p:extLst>
      <p:ext uri="{BB962C8B-B14F-4D97-AF65-F5344CB8AC3E}">
        <p14:creationId xmlns:p14="http://schemas.microsoft.com/office/powerpoint/2010/main" val="13112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lstStyle/>
          <a:p>
            <a:r>
              <a:rPr lang="fi-FI" dirty="0"/>
              <a:t>1. Tarvelähtöinen jatkuvan oppimisen ekosysteemi</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987425"/>
            <a:ext cx="6172200" cy="5275589"/>
          </a:xfrm>
        </p:spPr>
        <p:txBody>
          <a:bodyPr>
            <a:normAutofit fontScale="92500" lnSpcReduction="20000"/>
          </a:bodyPr>
          <a:lstStyle/>
          <a:p>
            <a:r>
              <a:rPr lang="fi-FI" sz="2400" dirty="0"/>
              <a:t>Jatkuvaa toimintaa, jolla tavoitellaan pysyviä ketteriä, toimintamalleja jatkuvan oppimisen kulloisiinkin tarpeisiin vastaamiseen </a:t>
            </a:r>
          </a:p>
          <a:p>
            <a:r>
              <a:rPr lang="fi-FI" sz="2400" dirty="0"/>
              <a:t>Suuressa mittakaavassa</a:t>
            </a:r>
          </a:p>
          <a:p>
            <a:pPr lvl="1"/>
            <a:r>
              <a:rPr lang="fi-FI" sz="2000" dirty="0"/>
              <a:t>Osaamisen tunnistaminen ja kehittäminen, mm. Tekoälyn hyödyntäminen </a:t>
            </a:r>
          </a:p>
          <a:p>
            <a:pPr lvl="1"/>
            <a:r>
              <a:rPr lang="fi-FI" sz="2000" dirty="0"/>
              <a:t>Osaamisen ennakointiverkosto Pilkahdus</a:t>
            </a:r>
          </a:p>
          <a:p>
            <a:pPr lvl="1"/>
            <a:r>
              <a:rPr lang="fi-FI" sz="2000" dirty="0"/>
              <a:t>Kehittämisosaamisen ekosysteemi </a:t>
            </a:r>
            <a:r>
              <a:rPr lang="fi-FI" sz="2000" dirty="0" err="1"/>
              <a:t>Bazaar</a:t>
            </a:r>
            <a:r>
              <a:rPr lang="fi-FI" sz="2000" dirty="0"/>
              <a:t> </a:t>
            </a:r>
          </a:p>
          <a:p>
            <a:pPr lvl="1"/>
            <a:r>
              <a:rPr lang="fi-FI" sz="2000" dirty="0"/>
              <a:t>Digitalisoidaan ammattikorkeakoulun ja yliopiston opintoja, mm. ketterät digipilotit 6kpl</a:t>
            </a:r>
          </a:p>
          <a:p>
            <a:r>
              <a:rPr lang="fi-FI" sz="2400" dirty="0"/>
              <a:t>Osaamisen kehittämistä ja pilotteja </a:t>
            </a:r>
          </a:p>
          <a:p>
            <a:pPr lvl="1"/>
            <a:r>
              <a:rPr lang="fi-FI" sz="2000" dirty="0"/>
              <a:t>10 </a:t>
            </a:r>
            <a:r>
              <a:rPr lang="fi-FI" sz="2000" dirty="0">
                <a:hlinkClick r:id="rId2"/>
              </a:rPr>
              <a:t>pilottia</a:t>
            </a:r>
            <a:r>
              <a:rPr lang="fi-FI" sz="2000" dirty="0"/>
              <a:t> käynnissä erikoistumisaloilla </a:t>
            </a:r>
          </a:p>
          <a:p>
            <a:pPr lvl="1"/>
            <a:r>
              <a:rPr lang="fi-FI" sz="2000" dirty="0"/>
              <a:t>Lisäksi laaja valikoima täydennyskoulutustarjontaa ja palveluita työyhteisön ja työntekijöiden osaamisen kehittämiseen</a:t>
            </a:r>
          </a:p>
          <a:p>
            <a:pPr lvl="1"/>
            <a:r>
              <a:rPr lang="fi-FI" sz="2000" dirty="0"/>
              <a:t>Tällä hetkellä uudistetaan Johtamisen koulutuksia (johtamiskoulutukset, EMBA-ohjelmat)</a:t>
            </a:r>
          </a:p>
          <a:p>
            <a:r>
              <a:rPr lang="fi-FI" sz="2400" dirty="0"/>
              <a:t>Lisäksi synergiaetuja haetaan mm. </a:t>
            </a:r>
            <a:r>
              <a:rPr lang="fi-FI" sz="2400" dirty="0" err="1"/>
              <a:t>Piece</a:t>
            </a:r>
            <a:r>
              <a:rPr lang="fi-FI" sz="2400" dirty="0"/>
              <a:t> of </a:t>
            </a:r>
            <a:r>
              <a:rPr lang="fi-FI" sz="2400" dirty="0" err="1"/>
              <a:t>Work</a:t>
            </a:r>
            <a:r>
              <a:rPr lang="fi-FI" sz="2400" dirty="0"/>
              <a:t> –hankkeesta, </a:t>
            </a:r>
            <a:r>
              <a:rPr lang="fi-FI" sz="2400" dirty="0" err="1"/>
              <a:t>Fitech</a:t>
            </a:r>
            <a:r>
              <a:rPr lang="fi-FI" sz="2400" dirty="0"/>
              <a:t>-yliopisto yhteistyöstä</a:t>
            </a:r>
          </a:p>
          <a:p>
            <a:pPr marL="457200" lvl="1" indent="0">
              <a:buNone/>
            </a:pPr>
            <a:endParaRPr lang="fi-FI" sz="2000" dirty="0"/>
          </a:p>
          <a:p>
            <a:pPr lvl="1"/>
            <a:endParaRPr lang="fi-FI" sz="20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lnSpcReduction="10000"/>
          </a:bodyPr>
          <a:lstStyle/>
          <a:p>
            <a:r>
              <a:rPr lang="fi-FI" dirty="0"/>
              <a:t>Vaihe: Käynnissä</a:t>
            </a:r>
          </a:p>
          <a:p>
            <a:r>
              <a:rPr lang="fi-FI" dirty="0"/>
              <a:t>Tyyppi: Jatkuva kehityskohde</a:t>
            </a:r>
          </a:p>
          <a:p>
            <a:r>
              <a:rPr lang="fi-FI" dirty="0"/>
              <a:t>Toteutusaika: 2019 – </a:t>
            </a:r>
          </a:p>
          <a:p>
            <a:r>
              <a:rPr lang="fi-FI" dirty="0"/>
              <a:t>Toteuttajat: Tampereen yliopisto; Tampereen kauppakamari, Pirkanmaan ELY-keskus, Pirkanmaan TE-toimisto, muut sidosryhmät ja työnantajat</a:t>
            </a:r>
          </a:p>
          <a:p>
            <a:r>
              <a:rPr lang="fi-FI" dirty="0"/>
              <a:t>Rahoitus: 3 000 000€ OKM Strategiarahoitus</a:t>
            </a:r>
          </a:p>
          <a:p>
            <a:r>
              <a:rPr lang="fi-FI" dirty="0"/>
              <a:t>1 300 000€ OKM moduulien rahoitus</a:t>
            </a:r>
          </a:p>
          <a:p>
            <a:r>
              <a:rPr lang="fi-FI" dirty="0"/>
              <a:t>Jatkorahoitus: </a:t>
            </a:r>
          </a:p>
          <a:p>
            <a:r>
              <a:rPr lang="fi-FI" dirty="0"/>
              <a:t>Yhteys maakuntaohjelmaan: 1. Välkky</a:t>
            </a:r>
          </a:p>
          <a:p>
            <a:r>
              <a:rPr lang="fi-FI" dirty="0"/>
              <a:t>Siltasopimus huomioitu rahoituksessa: Ei tietoa</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146322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lstStyle/>
          <a:p>
            <a:r>
              <a:rPr lang="fi-FI" dirty="0"/>
              <a:t>2. </a:t>
            </a:r>
            <a:r>
              <a:rPr lang="fi-FI" dirty="0" err="1"/>
              <a:t>FiTech</a:t>
            </a:r>
            <a:r>
              <a:rPr lang="fi-FI" dirty="0"/>
              <a:t>-konsortio </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1528175"/>
            <a:ext cx="6172200" cy="4332875"/>
          </a:xfrm>
        </p:spPr>
        <p:txBody>
          <a:bodyPr>
            <a:normAutofit/>
          </a:bodyPr>
          <a:lstStyle/>
          <a:p>
            <a:r>
              <a:rPr lang="fi-FI" sz="2400" dirty="0" err="1"/>
              <a:t>FiTech</a:t>
            </a:r>
            <a:r>
              <a:rPr lang="fi-FI" sz="2400" dirty="0"/>
              <a:t>-yliopiston kehitystyössä Tampereen yliopiston vastuulla on kansallisen ICT-alaan keskittyvän koulutuskokonaisuuden luominen (</a:t>
            </a:r>
            <a:r>
              <a:rPr lang="fi-FI" sz="2400" dirty="0" err="1"/>
              <a:t>FiTech</a:t>
            </a:r>
            <a:r>
              <a:rPr lang="fi-FI" sz="2400" dirty="0"/>
              <a:t> ICT)</a:t>
            </a:r>
          </a:p>
          <a:p>
            <a:r>
              <a:rPr lang="fi-FI" sz="2400" dirty="0"/>
              <a:t>Perustutkinto-opetus on avattu osaamisen täydentäjille ja kehittäjille yliopiston ulkopuolella maksutta </a:t>
            </a:r>
          </a:p>
          <a:p>
            <a:pPr lvl="1"/>
            <a:r>
              <a:rPr lang="fi-FI" sz="2000" dirty="0"/>
              <a:t>400 ilmoittautunutta </a:t>
            </a:r>
          </a:p>
          <a:p>
            <a:r>
              <a:rPr lang="fi-FI" sz="2400" dirty="0"/>
              <a:t>Tavoite luoda uudenlaisia mahdollisuuksia opiskella ja täydentää osaamista sekä kaataa raja-aitoja koulutusten tarjoajien välillä</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a:bodyPr>
          <a:lstStyle/>
          <a:p>
            <a:r>
              <a:rPr lang="fi-FI" dirty="0"/>
              <a:t>Vaihe: Käynnissä</a:t>
            </a:r>
          </a:p>
          <a:p>
            <a:r>
              <a:rPr lang="fi-FI" dirty="0"/>
              <a:t>Tyyppi:  Jatkuva kehittäminen</a:t>
            </a:r>
          </a:p>
          <a:p>
            <a:r>
              <a:rPr lang="fi-FI" dirty="0"/>
              <a:t>Toteutusaika: 1.1.2019 - 31.12.2021</a:t>
            </a:r>
          </a:p>
          <a:p>
            <a:r>
              <a:rPr lang="fi-FI" dirty="0"/>
              <a:t>Toteuttajat: Tampereen yliopisto; Aalto yliopisto, Lappeenrannan yliopisto, Oulun yliopisto, Vaasan yliopisto, Åbo Akademi, Jyväskylän yliopisto</a:t>
            </a:r>
          </a:p>
          <a:p>
            <a:r>
              <a:rPr lang="fi-FI" dirty="0"/>
              <a:t>Rahoitus: 2 500 000€ (OKM)</a:t>
            </a:r>
          </a:p>
          <a:p>
            <a:r>
              <a:rPr lang="fi-FI" dirty="0"/>
              <a:t>Jatkorahoitus: -</a:t>
            </a:r>
          </a:p>
          <a:p>
            <a:r>
              <a:rPr lang="fi-FI" dirty="0"/>
              <a:t>Yhteys maakuntaohjelmaan: 1. Välkky, 3. Saavutettava</a:t>
            </a:r>
          </a:p>
          <a:p>
            <a:r>
              <a:rPr lang="fi-FI" dirty="0"/>
              <a:t>Siltasopimus huomioitu rahoituksessa: Ei</a:t>
            </a:r>
          </a:p>
          <a:p>
            <a:endParaRPr lang="fi-FI" dirty="0"/>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46869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Autofit/>
          </a:bodyPr>
          <a:lstStyle/>
          <a:p>
            <a:r>
              <a:rPr lang="fi-FI" sz="2400" dirty="0"/>
              <a:t>3. Uudet toimet työelämälähtöisten  koulutuspolkujen rakentamiseen teollisuuden ekosysteemeissä</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lnSpcReduction="10000"/>
          </a:bodyPr>
          <a:lstStyle/>
          <a:p>
            <a:r>
              <a:rPr lang="fi-FI" sz="2800" dirty="0"/>
              <a:t>Oppilaitoksilla omat itsenäiset hankkeet, jotka on hakuvaiheessa integroitu toisiaan tukevaksi kokonaisuudeksi</a:t>
            </a:r>
          </a:p>
          <a:p>
            <a:r>
              <a:rPr lang="fi-FI" sz="2800" dirty="0"/>
              <a:t>Hankkeiden keskiössä teollisuusalojen vetovoiman parantaminen</a:t>
            </a:r>
          </a:p>
          <a:p>
            <a:r>
              <a:rPr lang="fi-FI" sz="2800" dirty="0"/>
              <a:t>Julkisuudessa parhaiten esillä ollut </a:t>
            </a:r>
            <a:r>
              <a:rPr lang="fi-FI" sz="2800" dirty="0" err="1"/>
              <a:t>Tredun</a:t>
            </a:r>
            <a:r>
              <a:rPr lang="fi-FI" sz="2800" dirty="0"/>
              <a:t> vetovoimahanke, joka toteutettu innovatiivisella tavalla opiskelijoita </a:t>
            </a:r>
            <a:r>
              <a:rPr lang="fi-FI" sz="2800" dirty="0" err="1"/>
              <a:t>osallistaen</a:t>
            </a:r>
            <a:endParaRPr lang="fi-FI" sz="2800" dirty="0"/>
          </a:p>
          <a:p>
            <a:r>
              <a:rPr lang="fi-FI" sz="2800" dirty="0"/>
              <a:t>Yhteishaun tulokset näyttävät suuntaa, miten </a:t>
            </a:r>
            <a:r>
              <a:rPr lang="fi-FI" sz="2800" dirty="0" err="1"/>
              <a:t>Tredun</a:t>
            </a:r>
            <a:r>
              <a:rPr lang="fi-FI" sz="2800" dirty="0"/>
              <a:t> hankkeessa on onnistuttu</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a:t>
            </a:r>
          </a:p>
          <a:p>
            <a:r>
              <a:rPr lang="fi-FI" dirty="0"/>
              <a:t>Tyyppi: -</a:t>
            </a:r>
          </a:p>
          <a:p>
            <a:r>
              <a:rPr lang="fi-FI" dirty="0"/>
              <a:t>Toteutusaika: -</a:t>
            </a:r>
          </a:p>
          <a:p>
            <a:r>
              <a:rPr lang="fi-FI" dirty="0"/>
              <a:t>Toteuttajat: Pirkanmaan oppilaitokset: </a:t>
            </a:r>
            <a:r>
              <a:rPr lang="fi-FI" dirty="0" err="1"/>
              <a:t>Tredu</a:t>
            </a:r>
            <a:r>
              <a:rPr lang="fi-FI" dirty="0"/>
              <a:t>, TAKK, SASKY, VAAO, OKM</a:t>
            </a:r>
          </a:p>
          <a:p>
            <a:r>
              <a:rPr lang="fi-FI" dirty="0"/>
              <a:t>Rahoitus: 700 000 € (OKM)</a:t>
            </a:r>
          </a:p>
          <a:p>
            <a:r>
              <a:rPr lang="fi-FI" dirty="0"/>
              <a:t>Jatkorahoitus: -</a:t>
            </a:r>
          </a:p>
          <a:p>
            <a:r>
              <a:rPr lang="fi-FI" dirty="0"/>
              <a:t>Yhteys maakuntaohjelmaan: 2. Ehyt </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3172888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lstStyle/>
          <a:p>
            <a:r>
              <a:rPr lang="fi-FI" dirty="0"/>
              <a:t>4. KV-osaajien houkuttelu Pirkanmaalle</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a:xfrm>
            <a:off x="5183188" y="987425"/>
            <a:ext cx="6172200" cy="5670713"/>
          </a:xfrm>
        </p:spPr>
        <p:txBody>
          <a:bodyPr>
            <a:normAutofit fontScale="92500" lnSpcReduction="20000"/>
          </a:bodyPr>
          <a:lstStyle/>
          <a:p>
            <a:r>
              <a:rPr lang="fi-FI" sz="2000" dirty="0"/>
              <a:t>OSKE (Maahanmuuttajien osaamiskeskus)</a:t>
            </a:r>
          </a:p>
          <a:p>
            <a:pPr lvl="1"/>
            <a:r>
              <a:rPr lang="fi-FI" sz="1600" dirty="0"/>
              <a:t>Kokonaisrahoitus 830 000€ (TEM ja OKM)</a:t>
            </a:r>
          </a:p>
          <a:p>
            <a:pPr lvl="1"/>
            <a:r>
              <a:rPr lang="fi-FI" sz="1600" dirty="0"/>
              <a:t>2019 perustettu</a:t>
            </a:r>
          </a:p>
          <a:p>
            <a:pPr lvl="1"/>
            <a:r>
              <a:rPr lang="fi-FI" sz="1600" dirty="0"/>
              <a:t>Toteuttaa Tampereen työllisyys ja kasvupalvelut sekä </a:t>
            </a:r>
            <a:r>
              <a:rPr lang="fi-FI" sz="1600" dirty="0" err="1"/>
              <a:t>Tredu</a:t>
            </a:r>
            <a:r>
              <a:rPr lang="fi-FI" sz="1600" dirty="0"/>
              <a:t>; yhteistyössä TE-toimiston tiimi ja </a:t>
            </a:r>
            <a:r>
              <a:rPr lang="fi-FI" sz="1600" dirty="0" err="1"/>
              <a:t>SOTEn</a:t>
            </a:r>
            <a:r>
              <a:rPr lang="fi-FI" sz="1600" dirty="0"/>
              <a:t> palveluohjaus </a:t>
            </a:r>
          </a:p>
          <a:p>
            <a:pPr lvl="1"/>
            <a:r>
              <a:rPr lang="fi-FI" sz="1600" dirty="0"/>
              <a:t>Kotoajan ylittäneille maahanmuuttajille suunnattua työllistymistä edistävää palvelua, osaamisen kartoitusta ja koulutuksen ohjauspalvelua</a:t>
            </a:r>
          </a:p>
          <a:p>
            <a:pPr lvl="1"/>
            <a:r>
              <a:rPr lang="fi-FI" sz="1600" dirty="0"/>
              <a:t>1011 asiakasta vuonna 2019 (25 työllistynyttä)</a:t>
            </a:r>
          </a:p>
          <a:p>
            <a:r>
              <a:rPr lang="fi-FI" sz="2000" dirty="0"/>
              <a:t>International Tampere </a:t>
            </a:r>
            <a:r>
              <a:rPr lang="fi-FI" sz="2000" dirty="0" err="1"/>
              <a:t>Hub</a:t>
            </a:r>
            <a:endParaRPr lang="fi-FI" sz="2000" dirty="0"/>
          </a:p>
          <a:p>
            <a:pPr lvl="1"/>
            <a:r>
              <a:rPr lang="fi-FI" sz="1600" dirty="0"/>
              <a:t>Kts. Toimenpide 10. </a:t>
            </a:r>
            <a:r>
              <a:rPr lang="fi-FI" sz="1600" dirty="0" err="1"/>
              <a:t>Talent</a:t>
            </a:r>
            <a:r>
              <a:rPr lang="fi-FI" sz="1600" dirty="0"/>
              <a:t> </a:t>
            </a:r>
            <a:r>
              <a:rPr lang="fi-FI" sz="1600" dirty="0" err="1"/>
              <a:t>Boost</a:t>
            </a:r>
            <a:endParaRPr lang="fi-FI" sz="1600" dirty="0"/>
          </a:p>
          <a:p>
            <a:pPr lvl="1"/>
            <a:r>
              <a:rPr lang="fi-FI" sz="1600" dirty="0"/>
              <a:t>Toimijayhteistyö käynnistynyt dynaamisesti</a:t>
            </a:r>
          </a:p>
          <a:p>
            <a:r>
              <a:rPr lang="fi-FI" sz="2000" dirty="0"/>
              <a:t>Entergr8 – Kokka kohti Suomea –hanke (ESR) 1.4.2020-30.3.2022</a:t>
            </a:r>
          </a:p>
          <a:p>
            <a:pPr lvl="1"/>
            <a:r>
              <a:rPr lang="fi-FI" sz="1200" dirty="0"/>
              <a:t>Luodaan työnantajille ja yrityksille suunnattuja osaamistarvekartoituksia, etsitään KV-osaajia ja koulutetaan heitä töihin yritykseen</a:t>
            </a:r>
          </a:p>
          <a:p>
            <a:pPr lvl="1"/>
            <a:r>
              <a:rPr lang="fi-FI" sz="1200" dirty="0"/>
              <a:t>Kehitetään keskitetty viranomaispalvelupiste Tampereelle Helsinki International House –mallin mukaisesti</a:t>
            </a:r>
          </a:p>
          <a:p>
            <a:pPr lvl="1"/>
            <a:r>
              <a:rPr lang="fi-FI" sz="1200" dirty="0"/>
              <a:t>Asiakaspolkujen digitaalisia ratkaisuja kehitetään hankkeessa</a:t>
            </a:r>
          </a:p>
          <a:p>
            <a:pPr lvl="1"/>
            <a:r>
              <a:rPr lang="fi-FI" sz="1200" dirty="0"/>
              <a:t>Tuloksena syntyvät palvelut tulevat toimimaan International Tampere </a:t>
            </a:r>
            <a:r>
              <a:rPr lang="fi-FI" sz="1200" dirty="0" err="1"/>
              <a:t>Hub:n</a:t>
            </a:r>
            <a:r>
              <a:rPr lang="fi-FI" sz="1200" dirty="0"/>
              <a:t> alla </a:t>
            </a:r>
          </a:p>
          <a:p>
            <a:r>
              <a:rPr lang="fi-FI" sz="2000" dirty="0"/>
              <a:t>Työvoiman liikkuvuus Euroopassa</a:t>
            </a:r>
          </a:p>
          <a:p>
            <a:pPr lvl="1"/>
            <a:r>
              <a:rPr lang="fi-FI" sz="1600" dirty="0"/>
              <a:t>Kansallinen hanke, keskittynyt Uudellemaalle</a:t>
            </a:r>
          </a:p>
          <a:p>
            <a:pPr lvl="1"/>
            <a:r>
              <a:rPr lang="fi-FI" sz="1600" dirty="0"/>
              <a:t>EU-tukea käytetty 11 000€ (Pirkanmaa)</a:t>
            </a:r>
          </a:p>
          <a:p>
            <a:pPr lvl="1"/>
            <a:r>
              <a:rPr lang="fi-FI" sz="1600" dirty="0"/>
              <a:t>Koulutuspalveluita saanut 4 yritystä (11 henkilöä)</a:t>
            </a:r>
          </a:p>
          <a:p>
            <a:pPr lvl="1"/>
            <a:r>
              <a:rPr lang="fi-FI" sz="1600" dirty="0"/>
              <a:t>Mahdollisuus lisäkoulutusten käynnistämiseen 2020 on olemassa, mutta toistaiseksi ei tiedossa toteutuksia</a:t>
            </a:r>
          </a:p>
          <a:p>
            <a:pPr marL="457200" lvl="1" indent="0">
              <a:buNone/>
            </a:pPr>
            <a:endParaRPr lang="fi-FI" sz="1600" dirty="0"/>
          </a:p>
          <a:p>
            <a:pPr marL="0" indent="0">
              <a:buNone/>
            </a:pPr>
            <a:endParaRPr lang="fi-FI" sz="2000" dirty="0"/>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normAutofit fontScale="92500" lnSpcReduction="20000"/>
          </a:bodyPr>
          <a:lstStyle/>
          <a:p>
            <a:r>
              <a:rPr lang="fi-FI" dirty="0"/>
              <a:t>Vaihe: Käynnissä</a:t>
            </a:r>
          </a:p>
          <a:p>
            <a:r>
              <a:rPr lang="fi-FI" dirty="0"/>
              <a:t>Tyyppi: Hankekokonaisuus</a:t>
            </a:r>
          </a:p>
          <a:p>
            <a:r>
              <a:rPr lang="fi-FI" dirty="0"/>
              <a:t>Alatoimenpiteitä/hankkeita: 4 </a:t>
            </a:r>
          </a:p>
          <a:p>
            <a:r>
              <a:rPr lang="fi-FI" dirty="0"/>
              <a:t>Toteutusaika: 2019 - </a:t>
            </a:r>
          </a:p>
          <a:p>
            <a:r>
              <a:rPr lang="fi-FI" dirty="0"/>
              <a:t>Toteuttajat: TEM, OKM, Tampereen kaupunki, Tampereen yliopisto, Pirkanmaan TE-toimisto, kunnat, elinkeinoelämän järjestöt, Tampereen kaupunki, TAKK, </a:t>
            </a:r>
            <a:r>
              <a:rPr lang="fi-FI" dirty="0" err="1"/>
              <a:t>Springhouse</a:t>
            </a:r>
            <a:r>
              <a:rPr lang="fi-FI" dirty="0"/>
              <a:t> Oy</a:t>
            </a:r>
          </a:p>
          <a:p>
            <a:r>
              <a:rPr lang="fi-FI" dirty="0"/>
              <a:t>Rahoitus</a:t>
            </a:r>
          </a:p>
          <a:p>
            <a:pPr marL="742950" lvl="1" indent="-285750">
              <a:buFontTx/>
              <a:buChar char="-"/>
            </a:pPr>
            <a:r>
              <a:rPr lang="fi-FI" dirty="0"/>
              <a:t>830 000€ (TEM ja OKM)</a:t>
            </a:r>
          </a:p>
          <a:p>
            <a:pPr marL="742950" lvl="1" indent="-285750">
              <a:buFontTx/>
              <a:buChar char="-"/>
            </a:pPr>
            <a:r>
              <a:rPr lang="fi-FI" dirty="0"/>
              <a:t>477 574€ (AIKO)</a:t>
            </a:r>
          </a:p>
          <a:p>
            <a:pPr marL="742950" lvl="1" indent="-285750">
              <a:buFontTx/>
              <a:buChar char="-"/>
            </a:pPr>
            <a:r>
              <a:rPr lang="fi-FI" dirty="0"/>
              <a:t>11 000€ + Entergr8 rahoitus  0,4milj.€(ESR)</a:t>
            </a:r>
          </a:p>
          <a:p>
            <a:r>
              <a:rPr lang="fi-FI" dirty="0"/>
              <a:t>Jatkorahoitus: 830 000€ (OSKE)</a:t>
            </a:r>
          </a:p>
          <a:p>
            <a:r>
              <a:rPr lang="fi-FI" dirty="0"/>
              <a:t>Yhteys maakuntaohjelmaan: 1. Välkky</a:t>
            </a:r>
          </a:p>
          <a:p>
            <a:r>
              <a:rPr lang="fi-FI" dirty="0"/>
              <a:t>Siltasopimus huomioitu rahoituksessa: Ei tietoa</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1410468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lstStyle/>
          <a:p>
            <a:r>
              <a:rPr lang="fi-FI" dirty="0"/>
              <a:t>5. Kokonaisvaltainen yritysten henkilöstön kehittäminen </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fontScale="85000" lnSpcReduction="20000"/>
          </a:bodyPr>
          <a:lstStyle/>
          <a:p>
            <a:r>
              <a:rPr lang="fi-FI" sz="2400" dirty="0"/>
              <a:t>Alatoimenpiteet: 2</a:t>
            </a:r>
          </a:p>
          <a:p>
            <a:pPr lvl="1"/>
            <a:r>
              <a:rPr lang="fi-FI" sz="2000" dirty="0"/>
              <a:t>TÄSMÄ-koulutusohjelmat</a:t>
            </a:r>
          </a:p>
          <a:p>
            <a:pPr lvl="1"/>
            <a:r>
              <a:rPr lang="fi-FI" sz="2000" dirty="0"/>
              <a:t>POVER-Pirkanmaan osaamisverkosto</a:t>
            </a:r>
          </a:p>
          <a:p>
            <a:pPr lvl="1"/>
            <a:r>
              <a:rPr lang="fi-FI" sz="2000" dirty="0"/>
              <a:t>Rahoitetaan normaalilla työllisyyden hoidon rahoituksella</a:t>
            </a:r>
          </a:p>
          <a:p>
            <a:r>
              <a:rPr lang="fi-FI" sz="2400" dirty="0"/>
              <a:t>TÄSMÄ-koulutusohjelmat </a:t>
            </a:r>
          </a:p>
          <a:p>
            <a:pPr lvl="1"/>
            <a:r>
              <a:rPr lang="fi-FI" sz="2000" dirty="0"/>
              <a:t>Hankintaperusteista yritysten olemassa olevaa henkilöstöä osallistavaa koulutusta</a:t>
            </a:r>
          </a:p>
          <a:p>
            <a:pPr lvl="1"/>
            <a:r>
              <a:rPr lang="fi-FI" sz="2000" dirty="0"/>
              <a:t>ELY –keskus hankkii ja koordinoi</a:t>
            </a:r>
          </a:p>
          <a:p>
            <a:pPr lvl="1"/>
            <a:r>
              <a:rPr lang="fi-FI" sz="2000" dirty="0"/>
              <a:t>Kiinnitetty erityistä huomiota hankkeiden laatu- ja vaikuttavuuskriteereihin</a:t>
            </a:r>
          </a:p>
          <a:p>
            <a:pPr lvl="1"/>
            <a:r>
              <a:rPr lang="fi-FI" sz="2000" dirty="0" err="1"/>
              <a:t>Täsmä</a:t>
            </a:r>
            <a:r>
              <a:rPr lang="fi-FI" sz="2000" dirty="0"/>
              <a:t> –koulutuksesta suunnitellaan merkittävää työkalua korona –viruksen jälkeiseen ”uudelleenrakentamisen” aikaan</a:t>
            </a:r>
          </a:p>
          <a:p>
            <a:r>
              <a:rPr lang="fi-FI" sz="2400" dirty="0"/>
              <a:t>POVER – Pirkanmaan osaamisverkosto</a:t>
            </a:r>
          </a:p>
          <a:p>
            <a:pPr lvl="1"/>
            <a:r>
              <a:rPr lang="fi-FI" sz="2000" dirty="0"/>
              <a:t>Perustettu kevät 2019</a:t>
            </a:r>
          </a:p>
          <a:p>
            <a:pPr lvl="1"/>
            <a:r>
              <a:rPr lang="fi-FI" sz="2000" dirty="0"/>
              <a:t>Vapaamuotoinen verkosto osaamisen kehittämisen ja työvoiman saatavuuden kanssa työskenteleville </a:t>
            </a:r>
          </a:p>
          <a:p>
            <a:pPr lvl="1"/>
            <a:r>
              <a:rPr lang="fi-FI" sz="2000" dirty="0"/>
              <a:t>Mukana julkisia toimijoita, koulutusorganisaatioita, konsulttiyrityksiä, konsultteja</a:t>
            </a:r>
          </a:p>
          <a:p>
            <a:pPr lvl="1"/>
            <a:r>
              <a:rPr lang="fi-FI" sz="2000" dirty="0"/>
              <a:t>ELY-keskus koordinoi</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a:t>
            </a:r>
          </a:p>
          <a:p>
            <a:r>
              <a:rPr lang="fi-FI" dirty="0"/>
              <a:t>Tyyppi: Jatkuva kehittäminen</a:t>
            </a:r>
          </a:p>
          <a:p>
            <a:r>
              <a:rPr lang="fi-FI" dirty="0"/>
              <a:t>Toteutusaika: Jatkuva</a:t>
            </a:r>
          </a:p>
          <a:p>
            <a:r>
              <a:rPr lang="fi-FI" dirty="0"/>
              <a:t>Toteuttajat: ELY-keskus, TE-toimisto, yritykset</a:t>
            </a:r>
          </a:p>
          <a:p>
            <a:r>
              <a:rPr lang="fi-FI" dirty="0"/>
              <a:t>Rahoitus: 500 000€ TEM (mom. 32.30.51, normaali työllisyyden hoidon rahoitus) </a:t>
            </a:r>
          </a:p>
          <a:p>
            <a:r>
              <a:rPr lang="fi-FI" dirty="0"/>
              <a:t>Jatkorahoitus: 1 000 000 € </a:t>
            </a:r>
          </a:p>
          <a:p>
            <a:r>
              <a:rPr lang="fi-FI" dirty="0"/>
              <a:t>Yhteys maakuntaohjelmaan: 2. Ehyt</a:t>
            </a:r>
          </a:p>
          <a:p>
            <a:r>
              <a:rPr lang="fi-FI" dirty="0"/>
              <a:t>Siltasopimus huomioitu rahoituksessa: Ei</a:t>
            </a:r>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3435615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5B76AAC4-84FC-4F8C-B5D8-5DDAD8DF57B1}"/>
              </a:ext>
            </a:extLst>
          </p:cNvPr>
          <p:cNvSpPr/>
          <p:nvPr/>
        </p:nvSpPr>
        <p:spPr>
          <a:xfrm>
            <a:off x="4772025" y="0"/>
            <a:ext cx="7419976" cy="8613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D763EB2-84F5-4688-AB14-4253DC96252F}"/>
              </a:ext>
            </a:extLst>
          </p:cNvPr>
          <p:cNvSpPr>
            <a:spLocks noGrp="1"/>
          </p:cNvSpPr>
          <p:nvPr>
            <p:ph type="title"/>
          </p:nvPr>
        </p:nvSpPr>
        <p:spPr>
          <a:xfrm>
            <a:off x="839788" y="457200"/>
            <a:ext cx="3932237" cy="1600200"/>
          </a:xfrm>
        </p:spPr>
        <p:txBody>
          <a:bodyPr>
            <a:normAutofit/>
          </a:bodyPr>
          <a:lstStyle/>
          <a:p>
            <a:r>
              <a:rPr lang="fi-FI" dirty="0"/>
              <a:t>6. Rekrytoivat koulutusohjelmat teollisuuden tarpeisiin</a:t>
            </a:r>
          </a:p>
        </p:txBody>
      </p:sp>
      <p:sp>
        <p:nvSpPr>
          <p:cNvPr id="4" name="Sisällön paikkamerkki 3">
            <a:extLst>
              <a:ext uri="{FF2B5EF4-FFF2-40B4-BE49-F238E27FC236}">
                <a16:creationId xmlns:a16="http://schemas.microsoft.com/office/drawing/2014/main" id="{63466493-3479-48A6-902F-277FFDE32AD1}"/>
              </a:ext>
            </a:extLst>
          </p:cNvPr>
          <p:cNvSpPr>
            <a:spLocks noGrp="1"/>
          </p:cNvSpPr>
          <p:nvPr>
            <p:ph idx="1"/>
          </p:nvPr>
        </p:nvSpPr>
        <p:spPr/>
        <p:txBody>
          <a:bodyPr>
            <a:normAutofit/>
          </a:bodyPr>
          <a:lstStyle/>
          <a:p>
            <a:r>
              <a:rPr lang="fi-FI" sz="2000" dirty="0"/>
              <a:t>Osio A) Koulutusohjelmat, jotka sisältävät mm. koulutusteknologioiden uudistamista, älykkäiden osaamisen tarpeiden tunnistustyökalujen kehitystä</a:t>
            </a:r>
          </a:p>
          <a:p>
            <a:r>
              <a:rPr lang="fi-FI" sz="2000" dirty="0"/>
              <a:t>Osio B) Räätälöity koulutusohjelma ICT-alan yritysten tarpeisiin. Lisätään koulutusvolyymeja ja ohjausresursseja. Aloitettu syksyllä 2019 ICT-työryhmässä palvelujen ja tuotteiden edelleen kehittäminen. Tavoitteena luoda näkyvä kehitysekosysteemi. </a:t>
            </a:r>
          </a:p>
          <a:p>
            <a:r>
              <a:rPr lang="fi-FI" sz="2000" dirty="0"/>
              <a:t>Keväällä 3/2020 valmistuu ICT –alan työnhakijoihin kohdistettu digitaalinen osaamiskartoitus. Tulosten ja muun datan perusteella rakennetaan laaja eri koulutustasoja koskeva koulutusvolyymin ja sisältöjen laajennus. </a:t>
            </a:r>
          </a:p>
        </p:txBody>
      </p:sp>
      <p:sp>
        <p:nvSpPr>
          <p:cNvPr id="5" name="Tekstin paikkamerkki 4">
            <a:extLst>
              <a:ext uri="{FF2B5EF4-FFF2-40B4-BE49-F238E27FC236}">
                <a16:creationId xmlns:a16="http://schemas.microsoft.com/office/drawing/2014/main" id="{561EEF5C-2D84-491F-A768-A9D0E030F9DB}"/>
              </a:ext>
            </a:extLst>
          </p:cNvPr>
          <p:cNvSpPr>
            <a:spLocks noGrp="1"/>
          </p:cNvSpPr>
          <p:nvPr>
            <p:ph type="body" sz="half" idx="2"/>
          </p:nvPr>
        </p:nvSpPr>
        <p:spPr>
          <a:xfrm>
            <a:off x="839788" y="2057400"/>
            <a:ext cx="3932237" cy="3811588"/>
          </a:xfrm>
        </p:spPr>
        <p:txBody>
          <a:bodyPr/>
          <a:lstStyle/>
          <a:p>
            <a:r>
              <a:rPr lang="fi-FI" dirty="0"/>
              <a:t>Vaihe:  Käynnissä</a:t>
            </a:r>
          </a:p>
          <a:p>
            <a:r>
              <a:rPr lang="fi-FI" dirty="0"/>
              <a:t>Tyyppi: Jatkuva toiminta</a:t>
            </a:r>
          </a:p>
          <a:p>
            <a:r>
              <a:rPr lang="fi-FI" dirty="0"/>
              <a:t>Toteutusaika: Jatkuva</a:t>
            </a:r>
          </a:p>
          <a:p>
            <a:r>
              <a:rPr lang="fi-FI" dirty="0"/>
              <a:t>Toteuttajat: ELY-keskus, TE-toimisto</a:t>
            </a:r>
          </a:p>
          <a:p>
            <a:r>
              <a:rPr lang="fi-FI" dirty="0"/>
              <a:t>Rahoitus: 1 100 000 €</a:t>
            </a:r>
          </a:p>
          <a:p>
            <a:r>
              <a:rPr lang="fi-FI" dirty="0"/>
              <a:t>Jatkorahoitus: 3 000 000 €</a:t>
            </a:r>
          </a:p>
          <a:p>
            <a:r>
              <a:rPr lang="fi-FI" dirty="0"/>
              <a:t>Yhteys maakuntaohjelmaan: 2. Ehyt</a:t>
            </a:r>
          </a:p>
          <a:p>
            <a:r>
              <a:rPr lang="fi-FI" dirty="0"/>
              <a:t>Siltasopimus huomioitu rahoituksessa: Ei</a:t>
            </a:r>
          </a:p>
          <a:p>
            <a:endParaRPr lang="fi-FI" dirty="0"/>
          </a:p>
        </p:txBody>
      </p:sp>
      <p:sp>
        <p:nvSpPr>
          <p:cNvPr id="6" name="Tekstiruutu 5">
            <a:extLst>
              <a:ext uri="{FF2B5EF4-FFF2-40B4-BE49-F238E27FC236}">
                <a16:creationId xmlns:a16="http://schemas.microsoft.com/office/drawing/2014/main" id="{304CF270-FD9D-4150-818E-9F02C4CE1B5A}"/>
              </a:ext>
            </a:extLst>
          </p:cNvPr>
          <p:cNvSpPr txBox="1"/>
          <p:nvPr/>
        </p:nvSpPr>
        <p:spPr>
          <a:xfrm>
            <a:off x="4977607" y="199862"/>
            <a:ext cx="7008811" cy="461665"/>
          </a:xfrm>
          <a:prstGeom prst="rect">
            <a:avLst/>
          </a:prstGeom>
          <a:noFill/>
        </p:spPr>
        <p:txBody>
          <a:bodyPr wrap="square" rtlCol="0">
            <a:spAutoFit/>
          </a:bodyPr>
          <a:lstStyle/>
          <a:p>
            <a:pPr algn="r"/>
            <a:r>
              <a:rPr lang="fi-FI" sz="2400" b="1" dirty="0">
                <a:solidFill>
                  <a:schemeClr val="bg2">
                    <a:lumMod val="25000"/>
                  </a:schemeClr>
                </a:solidFill>
                <a:latin typeface="Corbel" panose="020B0503020204020204" pitchFamily="34" charset="0"/>
                <a:cs typeface="Aldhabi" panose="020B0604020202020204" pitchFamily="2" charset="-78"/>
              </a:rPr>
              <a:t>Työvoiman saatavuus ja teollisuuden kilpailukyky  </a:t>
            </a:r>
          </a:p>
        </p:txBody>
      </p:sp>
    </p:spTree>
    <p:extLst>
      <p:ext uri="{BB962C8B-B14F-4D97-AF65-F5344CB8AC3E}">
        <p14:creationId xmlns:p14="http://schemas.microsoft.com/office/powerpoint/2010/main" val="126101228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63ED1D9D2E9340A013C847DDE69177" ma:contentTypeVersion="8" ma:contentTypeDescription="Create a new document." ma:contentTypeScope="" ma:versionID="2fe7274ebd64a36f6a8dcdf0fcdd8073">
  <xsd:schema xmlns:xsd="http://www.w3.org/2001/XMLSchema" xmlns:xs="http://www.w3.org/2001/XMLSchema" xmlns:p="http://schemas.microsoft.com/office/2006/metadata/properties" xmlns:ns3="257b99d5-202a-41f8-8a09-0ac4bbff761f" targetNamespace="http://schemas.microsoft.com/office/2006/metadata/properties" ma:root="true" ma:fieldsID="9899092d9ad22439314323e30464ed4a" ns3:_="">
    <xsd:import namespace="257b99d5-202a-41f8-8a09-0ac4bbff761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7b99d5-202a-41f8-8a09-0ac4bbff76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069DE9-A050-490D-845B-D38037B43C3F}">
  <ds:schemaRefs>
    <ds:schemaRef ds:uri="http://schemas.openxmlformats.org/package/2006/metadata/core-properties"/>
    <ds:schemaRef ds:uri="http://schemas.microsoft.com/office/2006/documentManagement/types"/>
    <ds:schemaRef ds:uri="257b99d5-202a-41f8-8a09-0ac4bbff761f"/>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419AB8C-45B8-4912-B6BC-4FEE605EA7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7b99d5-202a-41f8-8a09-0ac4bbff76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3E77BD-975A-46BB-92F3-C8875F8A87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22708</TotalTime>
  <Words>3914</Words>
  <Application>Microsoft Office PowerPoint</Application>
  <PresentationFormat>Laajakuva</PresentationFormat>
  <Paragraphs>543</Paragraphs>
  <Slides>28</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28</vt:i4>
      </vt:variant>
    </vt:vector>
  </HeadingPairs>
  <TitlesOfParts>
    <vt:vector size="33" baseType="lpstr">
      <vt:lpstr>Arial</vt:lpstr>
      <vt:lpstr>Calibri</vt:lpstr>
      <vt:lpstr>Calibri Light</vt:lpstr>
      <vt:lpstr>Corbel</vt:lpstr>
      <vt:lpstr>Office-teema</vt:lpstr>
      <vt:lpstr>Siltasopimus - seuranta</vt:lpstr>
      <vt:lpstr>Toimenpiteiden yleistilanne 24.3.2020</vt:lpstr>
      <vt:lpstr>Tilasto-osuudessa nostetaan esille oleellisia alueellisia tunnuslukuja liittyen yksittäiseen teemaan, sekä toimenpiteissä jo saavutettuja tuloksia. Tarkempaa tilastoanalyysia tehdään jo alueella paljon, joten tunnuslukuja on poimittu olemassa olevista lähteistä ja täydennetty tarpeellisin osin.</vt:lpstr>
      <vt:lpstr>1. Tarvelähtöinen jatkuvan oppimisen ekosysteemi</vt:lpstr>
      <vt:lpstr>2. FiTech-konsortio </vt:lpstr>
      <vt:lpstr>3. Uudet toimet työelämälähtöisten  koulutuspolkujen rakentamiseen teollisuuden ekosysteemeissä</vt:lpstr>
      <vt:lpstr>4. KV-osaajien houkuttelu Pirkanmaalle</vt:lpstr>
      <vt:lpstr>5. Kokonaisvaltainen yritysten henkilöstön kehittäminen </vt:lpstr>
      <vt:lpstr>6. Rekrytoivat koulutusohjelmat teollisuuden tarpeisiin</vt:lpstr>
      <vt:lpstr>7. Ammatillisen koulutuksen kehittämisen hankekokonaisuus</vt:lpstr>
      <vt:lpstr>7. Ammatillisen koulutuksen kehittämisen hankekokonaisuus</vt:lpstr>
      <vt:lpstr>8. Muutoksen mahdollisuuksien hyödyntäminen – Muutosturvan toimintamalli</vt:lpstr>
      <vt:lpstr>9. Älykäs tehdaslaboratorio HAMK:n Valkeakosken toimipisteeseen</vt:lpstr>
      <vt:lpstr>10. Talent boost – Alueellisen ekosysteemin kehittäminen</vt:lpstr>
      <vt:lpstr>Tilasto-osuudessa nostetaan esille oleellisia alueellisia tunnuslukuja liittyen yksittäiseen teemaan, sekä toimenpiteissä jo saavutettuja tuloksia. Tarkempaa tilastoanalyysia tehdään jo alueella paljon, joten tunnuslukuja on poimittu olemassa olevista lähteistä ja täydennetty tarpeellisin osin.</vt:lpstr>
      <vt:lpstr>11. Nopeasti osaamistarpeisiin vastaava lyhytkestoinen ammatillinen koulutus</vt:lpstr>
      <vt:lpstr>12. Aluepalvelumalli ja sen kehittäminen</vt:lpstr>
      <vt:lpstr>13. Suurhankkeiden osaamisen hallintaprosessi ja osaajien saanti</vt:lpstr>
      <vt:lpstr>14. DIH-palvelujen ja yhteistyön kehittäminen</vt:lpstr>
      <vt:lpstr>15. Heräämö tekoälyn osaamisen varmistamiseen yrityksissä</vt:lpstr>
      <vt:lpstr>16. SOTE-alan erikoistumiskoulutusten jatkuvan oppimisen kehittämisen malli</vt:lpstr>
      <vt:lpstr>17. SOTE-alan keskittymän hyödyntäminen SOTE-palvelujen kehittämisessä</vt:lpstr>
      <vt:lpstr>Tilasto-osuudessa nostetaan esille oleellisia alueellisia tunnuslukuja liittyen yksittäiseen teemaan, sekä toimenpiteissä jo saavutettuja tuloksia. Tarkempaa tilastoanalyysia tehdään jo alueella paljon, joten tunnuslukuja on poimittu olemassa olevista lähteistä ja täydennetty tarpeellisin osin.</vt:lpstr>
      <vt:lpstr>18. Bio- ja kiertotalouden jatkuvan oppimisen tarpeisiin vastaaminen jatkuvan oppimisen ekosysteemissä</vt:lpstr>
      <vt:lpstr>19. Bio- ja kiertotalouden T&amp;K-alustojen kehittäminen</vt:lpstr>
      <vt:lpstr>20. Esiselvitys biokaasutuotannon lisäämismahdollisuuksista Pirkanmaalla </vt:lpstr>
      <vt:lpstr>Joukkoliikenne</vt:lpstr>
      <vt:lpstr>Rautatie- ja tiehankkeet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Siltasopimus - seuranta</dc:title>
  <dc:creator>Nykänen Leena</dc:creator>
  <cp:lastModifiedBy>Leena Nykänen</cp:lastModifiedBy>
  <cp:revision>32</cp:revision>
  <dcterms:created xsi:type="dcterms:W3CDTF">2020-02-25T11:18:59Z</dcterms:created>
  <dcterms:modified xsi:type="dcterms:W3CDTF">2020-03-31T13:25:15Z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0x0101005463ED1D9D2E9340A013C847DDE69177</vt:lpwstr>
  </property>
</Properties>
</file>